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8" r:id="rId2"/>
    <p:sldId id="328" r:id="rId3"/>
    <p:sldId id="324" r:id="rId4"/>
    <p:sldId id="327" r:id="rId5"/>
    <p:sldId id="310" r:id="rId6"/>
    <p:sldId id="311" r:id="rId7"/>
    <p:sldId id="312" r:id="rId8"/>
    <p:sldId id="325" r:id="rId9"/>
    <p:sldId id="315" r:id="rId10"/>
    <p:sldId id="316" r:id="rId11"/>
    <p:sldId id="319" r:id="rId12"/>
    <p:sldId id="330" r:id="rId13"/>
    <p:sldId id="263" r:id="rId14"/>
    <p:sldId id="265" r:id="rId15"/>
    <p:sldId id="264" r:id="rId16"/>
    <p:sldId id="267" r:id="rId17"/>
    <p:sldId id="269" r:id="rId18"/>
    <p:sldId id="291" r:id="rId19"/>
    <p:sldId id="268" r:id="rId20"/>
    <p:sldId id="274" r:id="rId21"/>
    <p:sldId id="320" r:id="rId22"/>
    <p:sldId id="303" r:id="rId23"/>
    <p:sldId id="304" r:id="rId24"/>
    <p:sldId id="305" r:id="rId25"/>
    <p:sldId id="331" r:id="rId26"/>
    <p:sldId id="333" r:id="rId27"/>
    <p:sldId id="332" r:id="rId28"/>
    <p:sldId id="280" r:id="rId2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DA99"/>
    <a:srgbClr val="49C4E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54" d="100"/>
          <a:sy n="154" d="100"/>
        </p:scale>
        <p:origin x="1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400" cy="498396"/>
          </a:xfrm>
          <a:prstGeom prst="rect">
            <a:avLst/>
          </a:prstGeom>
        </p:spPr>
        <p:txBody>
          <a:bodyPr vert="horz" lIns="91417" tIns="45708" rIns="91417" bIns="45708" rtlCol="0"/>
          <a:lstStyle>
            <a:lvl1pPr algn="l">
              <a:defRPr sz="1200"/>
            </a:lvl1pPr>
          </a:lstStyle>
          <a:p>
            <a:endParaRPr lang="en-IN"/>
          </a:p>
        </p:txBody>
      </p:sp>
      <p:sp>
        <p:nvSpPr>
          <p:cNvPr id="3" name="Date Placeholder 2"/>
          <p:cNvSpPr>
            <a:spLocks noGrp="1"/>
          </p:cNvSpPr>
          <p:nvPr>
            <p:ph type="dt" idx="1"/>
          </p:nvPr>
        </p:nvSpPr>
        <p:spPr>
          <a:xfrm>
            <a:off x="3849689" y="0"/>
            <a:ext cx="2946400" cy="498396"/>
          </a:xfrm>
          <a:prstGeom prst="rect">
            <a:avLst/>
          </a:prstGeom>
        </p:spPr>
        <p:txBody>
          <a:bodyPr vert="horz" lIns="91417" tIns="45708" rIns="91417" bIns="45708" rtlCol="0"/>
          <a:lstStyle>
            <a:lvl1pPr algn="r">
              <a:defRPr sz="1200"/>
            </a:lvl1pPr>
          </a:lstStyle>
          <a:p>
            <a:fld id="{03AE3604-556A-4E1C-B244-29D1FEF1B144}" type="datetimeFigureOut">
              <a:rPr lang="en-IN" smtClean="0"/>
              <a:t>26-05-2023</a:t>
            </a:fld>
            <a:endParaRPr lang="en-IN"/>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17" tIns="45708" rIns="91417" bIns="45708" rtlCol="0" anchor="ctr"/>
          <a:lstStyle/>
          <a:p>
            <a:endParaRPr lang="en-IN"/>
          </a:p>
        </p:txBody>
      </p:sp>
      <p:sp>
        <p:nvSpPr>
          <p:cNvPr id="5" name="Notes Placeholder 4"/>
          <p:cNvSpPr>
            <a:spLocks noGrp="1"/>
          </p:cNvSpPr>
          <p:nvPr>
            <p:ph type="body" sz="quarter" idx="3"/>
          </p:nvPr>
        </p:nvSpPr>
        <p:spPr>
          <a:xfrm>
            <a:off x="679451" y="4777612"/>
            <a:ext cx="5438775" cy="3907800"/>
          </a:xfrm>
          <a:prstGeom prst="rect">
            <a:avLst/>
          </a:prstGeom>
        </p:spPr>
        <p:txBody>
          <a:bodyPr vert="horz" lIns="91417" tIns="45708" rIns="91417" bIns="457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1" y="9428244"/>
            <a:ext cx="2946400" cy="498396"/>
          </a:xfrm>
          <a:prstGeom prst="rect">
            <a:avLst/>
          </a:prstGeom>
        </p:spPr>
        <p:txBody>
          <a:bodyPr vert="horz" lIns="91417" tIns="45708" rIns="91417" bIns="45708" rtlCol="0" anchor="b"/>
          <a:lstStyle>
            <a:lvl1pPr algn="l">
              <a:defRPr sz="1200"/>
            </a:lvl1pPr>
          </a:lstStyle>
          <a:p>
            <a:endParaRPr lang="en-IN"/>
          </a:p>
        </p:txBody>
      </p:sp>
      <p:sp>
        <p:nvSpPr>
          <p:cNvPr id="7" name="Slide Number Placeholder 6"/>
          <p:cNvSpPr>
            <a:spLocks noGrp="1"/>
          </p:cNvSpPr>
          <p:nvPr>
            <p:ph type="sldNum" sz="quarter" idx="5"/>
          </p:nvPr>
        </p:nvSpPr>
        <p:spPr>
          <a:xfrm>
            <a:off x="3849689" y="9428244"/>
            <a:ext cx="2946400" cy="498396"/>
          </a:xfrm>
          <a:prstGeom prst="rect">
            <a:avLst/>
          </a:prstGeom>
        </p:spPr>
        <p:txBody>
          <a:bodyPr vert="horz" lIns="91417" tIns="45708" rIns="91417" bIns="45708" rtlCol="0" anchor="b"/>
          <a:lstStyle>
            <a:lvl1pPr algn="r">
              <a:defRPr sz="1200"/>
            </a:lvl1pPr>
          </a:lstStyle>
          <a:p>
            <a:fld id="{1E704C00-FD5D-48CF-93ED-D71CE77D469C}" type="slidenum">
              <a:rPr lang="en-IN" smtClean="0"/>
              <a:t>‹#›</a:t>
            </a:fld>
            <a:endParaRPr lang="en-IN"/>
          </a:p>
        </p:txBody>
      </p:sp>
    </p:spTree>
    <p:extLst>
      <p:ext uri="{BB962C8B-B14F-4D97-AF65-F5344CB8AC3E}">
        <p14:creationId xmlns:p14="http://schemas.microsoft.com/office/powerpoint/2010/main" val="2530355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E704C00-FD5D-48CF-93ED-D71CE77D469C}" type="slidenum">
              <a:rPr lang="en-IN" smtClean="0"/>
              <a:t>13</a:t>
            </a:fld>
            <a:endParaRPr lang="en-IN"/>
          </a:p>
        </p:txBody>
      </p:sp>
    </p:spTree>
    <p:extLst>
      <p:ext uri="{BB962C8B-B14F-4D97-AF65-F5344CB8AC3E}">
        <p14:creationId xmlns:p14="http://schemas.microsoft.com/office/powerpoint/2010/main" val="180586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Friday, May 26, 2023</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00551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Friday, May 26, 2023</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21490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Friday, May 26, 2023</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60957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Friday, May 26, 2023</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73937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Friday, May 26, 2023</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847527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Friday, May 26, 2023</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814187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Friday, May 26, 2023</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38282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Friday, May 26, 2023</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13662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Friday, May 26, 2023</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99137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Friday, May 26, 2023</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49946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Friday, May 26, 2023</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92841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Friday, May 26, 2023</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21671725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00FBF0-1927-84D1-6F2E-53E755C747D9}"/>
              </a:ext>
            </a:extLst>
          </p:cNvPr>
          <p:cNvPicPr>
            <a:picLocks noChangeAspect="1"/>
          </p:cNvPicPr>
          <p:nvPr/>
        </p:nvPicPr>
        <p:blipFill>
          <a:blip r:embed="rId2">
            <a:alphaModFix amt="25000"/>
            <a:extLst>
              <a:ext uri="{28A0092B-C50C-407E-A947-70E740481C1C}">
                <a14:useLocalDpi xmlns:a14="http://schemas.microsoft.com/office/drawing/2010/main" val="0"/>
              </a:ext>
            </a:extLst>
          </a:blip>
          <a:srcRect/>
          <a:stretch/>
        </p:blipFill>
        <p:spPr>
          <a:xfrm>
            <a:off x="5733208" y="262339"/>
            <a:ext cx="4630297" cy="5689924"/>
          </a:xfrm>
          <a:prstGeom prst="rect">
            <a:avLst/>
          </a:prstGeom>
        </p:spPr>
      </p:pic>
      <p:pic>
        <p:nvPicPr>
          <p:cNvPr id="6" name="Picture 5" descr="A picture containing toy&#10;&#10;Description automatically generated">
            <a:extLst>
              <a:ext uri="{FF2B5EF4-FFF2-40B4-BE49-F238E27FC236}">
                <a16:creationId xmlns:a16="http://schemas.microsoft.com/office/drawing/2014/main" id="{91DE2E69-34CC-DA0C-EF8B-94D7B89FC1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18729"/>
            <a:ext cx="5667375" cy="3850871"/>
          </a:xfrm>
          <a:prstGeom prst="rect">
            <a:avLst/>
          </a:prstGeom>
        </p:spPr>
      </p:pic>
      <p:sp>
        <p:nvSpPr>
          <p:cNvPr id="3" name="Rectangle 2"/>
          <p:cNvSpPr/>
          <p:nvPr/>
        </p:nvSpPr>
        <p:spPr>
          <a:xfrm>
            <a:off x="3648669" y="2305508"/>
            <a:ext cx="9906000" cy="2891176"/>
          </a:xfrm>
          <a:prstGeom prst="rect">
            <a:avLst/>
          </a:prstGeom>
        </p:spPr>
        <p:txBody>
          <a:bodyPr wrap="square">
            <a:spAutoFit/>
          </a:bodyPr>
          <a:lstStyle/>
          <a:p>
            <a:pPr algn="ctr">
              <a:lnSpc>
                <a:spcPct val="107000"/>
              </a:lnSpc>
              <a:spcAft>
                <a:spcPts val="800"/>
              </a:spcAft>
            </a:pPr>
            <a:r>
              <a:rPr lang="en-IN" sz="3600" b="1" kern="100" dirty="0">
                <a:solidFill>
                  <a:srgbClr val="0070C0"/>
                </a:solidFill>
                <a:latin typeface="Congenial Black" panose="020B0604020202020204" pitchFamily="2" charset="0"/>
                <a:ea typeface="Calibri" panose="020F0502020204030204" pitchFamily="34" charset="0"/>
                <a:cs typeface="Angsana New" panose="020B0502040204020203" pitchFamily="18" charset="-34"/>
              </a:rPr>
              <a:t>Reorganisation of</a:t>
            </a:r>
          </a:p>
          <a:p>
            <a:pPr algn="ctr">
              <a:lnSpc>
                <a:spcPct val="107000"/>
              </a:lnSpc>
              <a:spcAft>
                <a:spcPts val="800"/>
              </a:spcAft>
            </a:pPr>
            <a:r>
              <a:rPr lang="en-IN" sz="3600" b="1" kern="100" dirty="0">
                <a:gradFill>
                  <a:gsLst>
                    <a:gs pos="89000">
                      <a:schemeClr val="accent5">
                        <a:lumMod val="75000"/>
                      </a:schemeClr>
                    </a:gs>
                    <a:gs pos="699">
                      <a:srgbClr val="002060"/>
                    </a:gs>
                    <a:gs pos="52000">
                      <a:schemeClr val="accent5">
                        <a:lumMod val="50000"/>
                      </a:schemeClr>
                    </a:gs>
                  </a:gsLst>
                  <a:lin ang="2520000" scaled="0"/>
                </a:gradFill>
                <a:latin typeface="Congenial Black" panose="020B0604020202020204" pitchFamily="2" charset="0"/>
                <a:ea typeface="Calibri" panose="020F0502020204030204" pitchFamily="34" charset="0"/>
                <a:cs typeface="Angsana New" panose="020B0502040204020203" pitchFamily="18" charset="-34"/>
              </a:rPr>
              <a:t>Hyderabad City Police in 2023</a:t>
            </a:r>
          </a:p>
          <a:p>
            <a:pPr algn="ctr">
              <a:lnSpc>
                <a:spcPct val="107000"/>
              </a:lnSpc>
              <a:spcAft>
                <a:spcPts val="800"/>
              </a:spcAft>
            </a:pPr>
            <a:r>
              <a:rPr lang="en-IN" sz="3600" b="1" i="1" kern="100" dirty="0">
                <a:solidFill>
                  <a:srgbClr val="0070C0"/>
                </a:solidFill>
                <a:latin typeface="Congenial Black" panose="020B0604020202020204" pitchFamily="2" charset="0"/>
                <a:ea typeface="Calibri" panose="020F0502020204030204" pitchFamily="34" charset="0"/>
                <a:cs typeface="Angsana New" panose="020B0502040204020203" pitchFamily="18" charset="-34"/>
              </a:rPr>
              <a:t>after</a:t>
            </a:r>
          </a:p>
          <a:p>
            <a:pPr algn="ctr">
              <a:lnSpc>
                <a:spcPct val="107000"/>
              </a:lnSpc>
              <a:spcAft>
                <a:spcPts val="800"/>
              </a:spcAft>
            </a:pPr>
            <a:r>
              <a:rPr lang="en-IN" sz="4400" b="1" kern="100" dirty="0">
                <a:solidFill>
                  <a:srgbClr val="0070C0"/>
                </a:solidFill>
                <a:latin typeface="Congenial Black" panose="020B0604020202020204" pitchFamily="2" charset="0"/>
                <a:ea typeface="Calibri" panose="020F0502020204030204" pitchFamily="34" charset="0"/>
                <a:cs typeface="Angsana New" panose="020B0502040204020203" pitchFamily="18" charset="-34"/>
              </a:rPr>
              <a:t>35 years</a:t>
            </a:r>
          </a:p>
        </p:txBody>
      </p:sp>
      <p:pic>
        <p:nvPicPr>
          <p:cNvPr id="1027" name="Picture 3" descr="C:\Users\cc2jt\Downloads\pngegg.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4">
                <a:tint val="45000"/>
                <a:satMod val="400000"/>
              </a:schemeClr>
            </a:duotone>
          </a:blip>
          <a:srcRect/>
          <a:stretch>
            <a:fillRect/>
          </a:stretch>
        </p:blipFill>
        <p:spPr bwMode="auto">
          <a:xfrm>
            <a:off x="-129540" y="4782820"/>
            <a:ext cx="12451080" cy="2075180"/>
          </a:xfrm>
          <a:prstGeom prst="rect">
            <a:avLst/>
          </a:prstGeom>
          <a:noFill/>
        </p:spPr>
      </p:pic>
      <p:pic>
        <p:nvPicPr>
          <p:cNvPr id="4" name="Picture 3" descr="Logo&#10;&#10;Description automatically generated">
            <a:extLst>
              <a:ext uri="{FF2B5EF4-FFF2-40B4-BE49-F238E27FC236}">
                <a16:creationId xmlns:a16="http://schemas.microsoft.com/office/drawing/2014/main" id="{5DCB827E-BB8D-5C3B-3F56-981FAD4E1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330" t="7995" r="34832" b="11551"/>
          <a:stretch/>
        </p:blipFill>
        <p:spPr>
          <a:xfrm>
            <a:off x="359497" y="29210"/>
            <a:ext cx="1072056" cy="124919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E310-2399-2F61-67AF-8BD5BBD41611}"/>
              </a:ext>
            </a:extLst>
          </p:cNvPr>
          <p:cNvSpPr>
            <a:spLocks noGrp="1"/>
          </p:cNvSpPr>
          <p:nvPr>
            <p:ph type="title"/>
          </p:nvPr>
        </p:nvSpPr>
        <p:spPr>
          <a:xfrm>
            <a:off x="54932" y="2183527"/>
            <a:ext cx="5937249" cy="1138773"/>
          </a:xfr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algn="ctr">
              <a:buFont typeface="Arial" panose="020B0604020202020204" pitchFamily="34" charset="0"/>
            </a:pPr>
            <a:r>
              <a:rPr lang="en-IN" sz="2800" spc="300" dirty="0">
                <a:solidFill>
                  <a:srgbClr val="002060"/>
                </a:solidFill>
                <a:latin typeface="Bahnschrift SemiBold" pitchFamily="34" charset="0"/>
                <a:ea typeface="+mn-ea"/>
                <a:cs typeface="+mn-cs"/>
              </a:rPr>
              <a:t>  New Map of HCP : </a:t>
            </a:r>
            <a:br>
              <a:rPr lang="en-IN" sz="2800" spc="300" dirty="0">
                <a:solidFill>
                  <a:srgbClr val="002060"/>
                </a:solidFill>
                <a:latin typeface="Bahnschrift SemiBold" pitchFamily="34" charset="0"/>
                <a:ea typeface="+mn-ea"/>
                <a:cs typeface="+mn-cs"/>
              </a:rPr>
            </a:br>
            <a:r>
              <a:rPr lang="en-IN" sz="2000" spc="300" dirty="0">
                <a:solidFill>
                  <a:schemeClr val="tx1">
                    <a:lumMod val="75000"/>
                    <a:lumOff val="25000"/>
                  </a:schemeClr>
                </a:solidFill>
                <a:latin typeface="Bahnschrift SemiBold" pitchFamily="34" charset="0"/>
                <a:ea typeface="+mn-ea"/>
                <a:cs typeface="+mn-cs"/>
              </a:rPr>
              <a:t>(7 zones, 28 divisions, 71 police stations)</a:t>
            </a:r>
            <a:endParaRPr lang="en-IN" sz="2800" spc="300" dirty="0">
              <a:solidFill>
                <a:schemeClr val="tx1">
                  <a:lumMod val="75000"/>
                  <a:lumOff val="25000"/>
                </a:schemeClr>
              </a:solidFill>
              <a:latin typeface="Bahnschrift SemiBold" pitchFamily="34" charset="0"/>
              <a:ea typeface="+mn-ea"/>
              <a:cs typeface="+mn-cs"/>
            </a:endParaRPr>
          </a:p>
        </p:txBody>
      </p:sp>
      <p:sp>
        <p:nvSpPr>
          <p:cNvPr id="6" name="TextBox 5">
            <a:extLst>
              <a:ext uri="{FF2B5EF4-FFF2-40B4-BE49-F238E27FC236}">
                <a16:creationId xmlns:a16="http://schemas.microsoft.com/office/drawing/2014/main" id="{B41B22F1-BB58-E88C-7F16-BC6BD7A5B7ED}"/>
              </a:ext>
            </a:extLst>
          </p:cNvPr>
          <p:cNvSpPr txBox="1"/>
          <p:nvPr/>
        </p:nvSpPr>
        <p:spPr>
          <a:xfrm>
            <a:off x="1866573" y="3219616"/>
            <a:ext cx="4954136" cy="1882054"/>
          </a:xfrm>
          <a:prstGeom prst="rect">
            <a:avLst/>
          </a:prstGeom>
          <a:noFill/>
        </p:spPr>
        <p:txBody>
          <a:bodyPr wrap="square">
            <a:spAutoFit/>
          </a:bodyPr>
          <a:lstStyle/>
          <a:p>
            <a:pPr>
              <a:lnSpc>
                <a:spcPct val="200000"/>
              </a:lnSpc>
            </a:pPr>
            <a:r>
              <a:rPr lang="en-IN" sz="2400" b="1" u="sng" dirty="0"/>
              <a:t>New Zones</a:t>
            </a:r>
          </a:p>
          <a:p>
            <a:pPr>
              <a:lnSpc>
                <a:spcPct val="150000"/>
              </a:lnSpc>
            </a:pPr>
            <a:r>
              <a:rPr lang="en-IN" sz="2400" b="1" dirty="0">
                <a:sym typeface="Wingdings" panose="05000000000000000000" pitchFamily="2" charset="2"/>
              </a:rPr>
              <a:t>South East</a:t>
            </a:r>
          </a:p>
          <a:p>
            <a:pPr>
              <a:lnSpc>
                <a:spcPct val="150000"/>
              </a:lnSpc>
            </a:pPr>
            <a:r>
              <a:rPr lang="en-IN" sz="2400" b="1" dirty="0">
                <a:sym typeface="Wingdings" panose="05000000000000000000" pitchFamily="2" charset="2"/>
              </a:rPr>
              <a:t>South West</a:t>
            </a:r>
            <a:endParaRPr lang="en-IN" sz="2400" b="1" dirty="0"/>
          </a:p>
        </p:txBody>
      </p:sp>
      <p:pic>
        <p:nvPicPr>
          <p:cNvPr id="10" name="Content Placeholder 9">
            <a:extLst>
              <a:ext uri="{FF2B5EF4-FFF2-40B4-BE49-F238E27FC236}">
                <a16:creationId xmlns:a16="http://schemas.microsoft.com/office/drawing/2014/main" id="{50C7BAD8-4139-B797-41AB-DA3894578D04}"/>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873750" y="80992"/>
            <a:ext cx="6318250" cy="6318250"/>
          </a:xfrm>
        </p:spPr>
      </p:pic>
    </p:spTree>
    <p:extLst>
      <p:ext uri="{BB962C8B-B14F-4D97-AF65-F5344CB8AC3E}">
        <p14:creationId xmlns:p14="http://schemas.microsoft.com/office/powerpoint/2010/main" val="1299662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BD9A-2009-199E-CC0D-BD3334BA2CC4}"/>
              </a:ext>
            </a:extLst>
          </p:cNvPr>
          <p:cNvSpPr>
            <a:spLocks noGrp="1"/>
          </p:cNvSpPr>
          <p:nvPr>
            <p:ph type="title"/>
          </p:nvPr>
        </p:nvSpPr>
        <p:spPr>
          <a:xfrm>
            <a:off x="0" y="379375"/>
            <a:ext cx="12192000" cy="523220"/>
          </a:xfr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algn="ctr">
              <a:buFont typeface="Arial" panose="020B0604020202020204" pitchFamily="34" charset="0"/>
            </a:pPr>
            <a:r>
              <a:rPr lang="en-IN" sz="2800" spc="300" dirty="0">
                <a:solidFill>
                  <a:srgbClr val="002060"/>
                </a:solidFill>
                <a:latin typeface="Bahnschrift SemiBold" pitchFamily="34" charset="0"/>
                <a:ea typeface="+mn-ea"/>
                <a:cs typeface="+mn-cs"/>
              </a:rPr>
              <a:t>Categorisation of L&amp;O Police Stations</a:t>
            </a:r>
          </a:p>
        </p:txBody>
      </p:sp>
      <p:graphicFrame>
        <p:nvGraphicFramePr>
          <p:cNvPr id="4" name="Table 4">
            <a:extLst>
              <a:ext uri="{FF2B5EF4-FFF2-40B4-BE49-F238E27FC236}">
                <a16:creationId xmlns:a16="http://schemas.microsoft.com/office/drawing/2014/main" id="{8552C32E-2B3F-88D0-F41F-EBD28E2505FB}"/>
              </a:ext>
            </a:extLst>
          </p:cNvPr>
          <p:cNvGraphicFramePr>
            <a:graphicFrameLocks noGrp="1"/>
          </p:cNvGraphicFramePr>
          <p:nvPr>
            <p:ph idx="1"/>
            <p:extLst>
              <p:ext uri="{D42A27DB-BD31-4B8C-83A1-F6EECF244321}">
                <p14:modId xmlns:p14="http://schemas.microsoft.com/office/powerpoint/2010/main" val="3954149171"/>
              </p:ext>
            </p:extLst>
          </p:nvPr>
        </p:nvGraphicFramePr>
        <p:xfrm>
          <a:off x="365526" y="902595"/>
          <a:ext cx="11590686" cy="5650233"/>
        </p:xfrm>
        <a:graphic>
          <a:graphicData uri="http://schemas.openxmlformats.org/drawingml/2006/table">
            <a:tbl>
              <a:tblPr firstRow="1" bandRow="1">
                <a:tableStyleId>{7DF18680-E054-41AD-8BC1-D1AEF772440D}</a:tableStyleId>
              </a:tblPr>
              <a:tblGrid>
                <a:gridCol w="551882">
                  <a:extLst>
                    <a:ext uri="{9D8B030D-6E8A-4147-A177-3AD203B41FA5}">
                      <a16:colId xmlns:a16="http://schemas.microsoft.com/office/drawing/2014/main" val="1339097708"/>
                    </a:ext>
                  </a:extLst>
                </a:gridCol>
                <a:gridCol w="1324160">
                  <a:extLst>
                    <a:ext uri="{9D8B030D-6E8A-4147-A177-3AD203B41FA5}">
                      <a16:colId xmlns:a16="http://schemas.microsoft.com/office/drawing/2014/main" val="3701835957"/>
                    </a:ext>
                  </a:extLst>
                </a:gridCol>
                <a:gridCol w="1962309">
                  <a:extLst>
                    <a:ext uri="{9D8B030D-6E8A-4147-A177-3AD203B41FA5}">
                      <a16:colId xmlns:a16="http://schemas.microsoft.com/office/drawing/2014/main" val="4235209699"/>
                    </a:ext>
                  </a:extLst>
                </a:gridCol>
                <a:gridCol w="1759445">
                  <a:extLst>
                    <a:ext uri="{9D8B030D-6E8A-4147-A177-3AD203B41FA5}">
                      <a16:colId xmlns:a16="http://schemas.microsoft.com/office/drawing/2014/main" val="1593543122"/>
                    </a:ext>
                  </a:extLst>
                </a:gridCol>
                <a:gridCol w="1351533">
                  <a:extLst>
                    <a:ext uri="{9D8B030D-6E8A-4147-A177-3AD203B41FA5}">
                      <a16:colId xmlns:a16="http://schemas.microsoft.com/office/drawing/2014/main" val="3780903894"/>
                    </a:ext>
                  </a:extLst>
                </a:gridCol>
                <a:gridCol w="670057">
                  <a:extLst>
                    <a:ext uri="{9D8B030D-6E8A-4147-A177-3AD203B41FA5}">
                      <a16:colId xmlns:a16="http://schemas.microsoft.com/office/drawing/2014/main" val="1463654273"/>
                    </a:ext>
                  </a:extLst>
                </a:gridCol>
                <a:gridCol w="749826">
                  <a:extLst>
                    <a:ext uri="{9D8B030D-6E8A-4147-A177-3AD203B41FA5}">
                      <a16:colId xmlns:a16="http://schemas.microsoft.com/office/drawing/2014/main" val="2180732442"/>
                    </a:ext>
                  </a:extLst>
                </a:gridCol>
                <a:gridCol w="717919">
                  <a:extLst>
                    <a:ext uri="{9D8B030D-6E8A-4147-A177-3AD203B41FA5}">
                      <a16:colId xmlns:a16="http://schemas.microsoft.com/office/drawing/2014/main" val="1272717026"/>
                    </a:ext>
                  </a:extLst>
                </a:gridCol>
                <a:gridCol w="813640">
                  <a:extLst>
                    <a:ext uri="{9D8B030D-6E8A-4147-A177-3AD203B41FA5}">
                      <a16:colId xmlns:a16="http://schemas.microsoft.com/office/drawing/2014/main" val="4103993500"/>
                    </a:ext>
                  </a:extLst>
                </a:gridCol>
                <a:gridCol w="808757">
                  <a:extLst>
                    <a:ext uri="{9D8B030D-6E8A-4147-A177-3AD203B41FA5}">
                      <a16:colId xmlns:a16="http://schemas.microsoft.com/office/drawing/2014/main" val="538003289"/>
                    </a:ext>
                  </a:extLst>
                </a:gridCol>
                <a:gridCol w="881158">
                  <a:extLst>
                    <a:ext uri="{9D8B030D-6E8A-4147-A177-3AD203B41FA5}">
                      <a16:colId xmlns:a16="http://schemas.microsoft.com/office/drawing/2014/main" val="3755449273"/>
                    </a:ext>
                  </a:extLst>
                </a:gridCol>
              </a:tblGrid>
              <a:tr h="627618">
                <a:tc rowSpan="2">
                  <a:txBody>
                    <a:bodyPr/>
                    <a:lstStyle/>
                    <a:p>
                      <a:pPr algn="ctr"/>
                      <a:r>
                        <a:rPr lang="en-IN" b="1" dirty="0" err="1"/>
                        <a:t>Sl.No</a:t>
                      </a:r>
                      <a:r>
                        <a:rPr lang="en-IN" b="1" dirty="0"/>
                        <a: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Category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No. of existing Police Stations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No. of Police Stations  after re-organization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Existing &amp; Revised for each Category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6">
                  <a:txBody>
                    <a:bodyPr/>
                    <a:lstStyle/>
                    <a:p>
                      <a:pPr algn="ctr"/>
                      <a:r>
                        <a:rPr lang="en-IN" b="1" dirty="0"/>
                        <a:t>Sanctioned Strength for each category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en-IN" b="1" dirty="0"/>
                    </a:p>
                  </a:txBody>
                  <a:tcPr anchor="ctr"/>
                </a:tc>
                <a:tc hMerge="1">
                  <a:txBody>
                    <a:bodyPr/>
                    <a:lstStyle/>
                    <a:p>
                      <a:pPr algn="ctr"/>
                      <a:endParaRPr lang="en-IN" b="1" dirty="0"/>
                    </a:p>
                  </a:txBody>
                  <a:tcPr anchor="ctr"/>
                </a:tc>
                <a:tc hMerge="1">
                  <a:txBody>
                    <a:bodyPr/>
                    <a:lstStyle/>
                    <a:p>
                      <a:pPr algn="ctr"/>
                      <a:endParaRPr lang="en-IN" b="1" dirty="0"/>
                    </a:p>
                  </a:txBody>
                  <a:tcPr anchor="ctr"/>
                </a:tc>
                <a:tc hMerge="1">
                  <a:txBody>
                    <a:bodyPr/>
                    <a:lstStyle/>
                    <a:p>
                      <a:pPr algn="ctr"/>
                      <a:endParaRPr lang="en-IN" b="1" dirty="0"/>
                    </a:p>
                  </a:txBody>
                  <a:tcPr anchor="ctr"/>
                </a:tc>
                <a:tc hMerge="1">
                  <a:txBody>
                    <a:bodyPr/>
                    <a:lstStyle/>
                    <a:p>
                      <a:pPr algn="ctr"/>
                      <a:endParaRPr lang="en-IN" b="1" dirty="0"/>
                    </a:p>
                  </a:txBody>
                  <a:tcPr anchor="ctr"/>
                </a:tc>
                <a:extLst>
                  <a:ext uri="{0D108BD9-81ED-4DB2-BD59-A6C34878D82A}">
                    <a16:rowId xmlns:a16="http://schemas.microsoft.com/office/drawing/2014/main" val="336409931"/>
                  </a:ext>
                </a:extLst>
              </a:tr>
              <a:tr h="510166">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pPr algn="ctr"/>
                      <a:endParaRPr lang="en-IN" b="1" dirty="0"/>
                    </a:p>
                  </a:txBody>
                  <a:tcPr anchor="ctr"/>
                </a:tc>
                <a:tc>
                  <a:txBody>
                    <a:bodyPr/>
                    <a:lstStyle/>
                    <a:p>
                      <a:pPr algn="ctr"/>
                      <a:r>
                        <a:rPr lang="en-IN" b="1" dirty="0"/>
                        <a:t>CIs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SIs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ASIs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HCs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PCs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Total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6318893"/>
                  </a:ext>
                </a:extLst>
              </a:tr>
              <a:tr h="350088">
                <a:tc rowSpan="2">
                  <a:txBody>
                    <a:bodyPr/>
                    <a:lstStyle/>
                    <a:p>
                      <a:pPr algn="ctr"/>
                      <a:r>
                        <a:rPr lang="en-IN" b="1" dirty="0"/>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18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solidFill>
                            <a:schemeClr val="accent2">
                              <a:lumMod val="75000"/>
                            </a:schemeClr>
                          </a:solidFill>
                        </a:rPr>
                        <a:t>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defTabSz="814388"/>
                      <a:r>
                        <a:rPr lang="en-IN" b="1" dirty="0"/>
                        <a:t>Existing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defTabSz="814388"/>
                      <a:r>
                        <a:rPr lang="en-IN" b="1" dirty="0"/>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18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86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120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8049756"/>
                  </a:ext>
                </a:extLst>
              </a:tr>
              <a:tr h="350088">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defTabSz="814388"/>
                      <a:r>
                        <a:rPr lang="en-IN" b="1" dirty="0">
                          <a:solidFill>
                            <a:srgbClr val="00B0F0"/>
                          </a:solidFill>
                        </a:rPr>
                        <a:t>Revised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defTabSz="814388"/>
                      <a:r>
                        <a:rPr lang="en-IN" b="1" dirty="0">
                          <a:solidFill>
                            <a:srgbClr val="00B0F0"/>
                          </a:solidFill>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18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70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105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3348380"/>
                  </a:ext>
                </a:extLst>
              </a:tr>
              <a:tr h="350088">
                <a:tc rowSpan="2">
                  <a:txBody>
                    <a:bodyPr/>
                    <a:lstStyle/>
                    <a:p>
                      <a:pPr algn="ctr"/>
                      <a:r>
                        <a:rPr lang="en-IN" b="1" dirty="0"/>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38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solidFill>
                            <a:schemeClr val="accent2">
                              <a:lumMod val="75000"/>
                            </a:schemeClr>
                          </a:solidFill>
                        </a:rPr>
                        <a:t>37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defTabSz="814388"/>
                      <a:r>
                        <a:rPr lang="en-IN" b="1" dirty="0"/>
                        <a:t>Existing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12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66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90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314660"/>
                  </a:ext>
                </a:extLst>
              </a:tr>
              <a:tr h="350088">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defTabSz="814388"/>
                      <a:r>
                        <a:rPr lang="en-IN" b="1" dirty="0">
                          <a:solidFill>
                            <a:srgbClr val="00B0F0"/>
                          </a:solidFill>
                        </a:rPr>
                        <a:t>Revised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12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60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85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3653840"/>
                  </a:ext>
                </a:extLst>
              </a:tr>
              <a:tr h="350088">
                <a:tc rowSpan="2">
                  <a:txBody>
                    <a:bodyPr/>
                    <a:lstStyle/>
                    <a:p>
                      <a:pPr algn="ctr"/>
                      <a:r>
                        <a:rPr lang="en-IN" b="1" dirty="0"/>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solidFill>
                            <a:schemeClr val="accent2">
                              <a:lumMod val="75000"/>
                            </a:schemeClr>
                          </a:solidFill>
                        </a:rPr>
                        <a:t>27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defTabSz="814388"/>
                      <a:r>
                        <a:rPr lang="en-IN" b="1" dirty="0"/>
                        <a:t>Existing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10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53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70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6732504"/>
                  </a:ext>
                </a:extLst>
              </a:tr>
              <a:tr h="350088">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defTabSz="814388"/>
                      <a:r>
                        <a:rPr lang="en-IN" b="1" dirty="0">
                          <a:solidFill>
                            <a:srgbClr val="00B0F0"/>
                          </a:solidFill>
                        </a:rPr>
                        <a:t>Revised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10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50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69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940000"/>
                  </a:ext>
                </a:extLst>
              </a:tr>
              <a:tr h="541383">
                <a:tc rowSpan="2">
                  <a:txBody>
                    <a:bodyPr/>
                    <a:lstStyle/>
                    <a:p>
                      <a:pPr algn="ctr"/>
                      <a:r>
                        <a:rPr lang="en-IN" b="1" dirty="0"/>
                        <a:t>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solidFill>
                            <a:schemeClr val="accent2">
                              <a:lumMod val="75000"/>
                            </a:schemeClr>
                          </a:solidFill>
                        </a:rPr>
                        <a:t>7</a:t>
                      </a:r>
                    </a:p>
                    <a:p>
                      <a:pPr algn="ctr"/>
                      <a:r>
                        <a:rPr lang="en-IN" b="1" dirty="0">
                          <a:solidFill>
                            <a:schemeClr val="accent2">
                              <a:lumMod val="75000"/>
                            </a:schemeClr>
                          </a:solidFill>
                        </a:rPr>
                        <a:t>(Women Police Stations)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defTabSz="814388"/>
                      <a:r>
                        <a:rPr lang="en-IN" b="1" dirty="0"/>
                        <a:t>Existing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43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55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5012359"/>
                  </a:ext>
                </a:extLst>
              </a:tr>
              <a:tr h="596402">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defTabSz="814388"/>
                      <a:r>
                        <a:rPr lang="en-IN" b="1" dirty="0">
                          <a:solidFill>
                            <a:srgbClr val="00B0F0"/>
                          </a:solidFill>
                        </a:rPr>
                        <a:t>Revised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solidFill>
                            <a:srgbClr val="00B0F0"/>
                          </a:solidFill>
                        </a:rPr>
                        <a:t>32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37452"/>
                  </a:ext>
                </a:extLst>
              </a:tr>
              <a:tr h="438153">
                <a:tc gridSpan="2">
                  <a:txBody>
                    <a:bodyPr/>
                    <a:lstStyle/>
                    <a:p>
                      <a:pPr algn="ctr"/>
                      <a:r>
                        <a:rPr lang="en-IN" b="1" dirty="0"/>
                        <a:t>Total PSs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algn="ctr"/>
                      <a:endParaRPr lang="en-IN" b="1" dirty="0"/>
                    </a:p>
                  </a:txBody>
                  <a:tcPr anchor="ctr"/>
                </a:tc>
                <a:tc>
                  <a:txBody>
                    <a:bodyPr/>
                    <a:lstStyle/>
                    <a:p>
                      <a:pPr algn="ctr"/>
                      <a:r>
                        <a:rPr lang="en-IN" b="1" dirty="0"/>
                        <a:t>62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IN" b="1" dirty="0">
                          <a:solidFill>
                            <a:schemeClr val="accent2">
                              <a:lumMod val="75000"/>
                            </a:schemeClr>
                          </a:solidFill>
                        </a:rPr>
                        <a:t>78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IN" b="1" dirty="0">
                          <a:solidFill>
                            <a:schemeClr val="accent2">
                              <a:lumMod val="75000"/>
                            </a:schemeClr>
                          </a:solidFill>
                        </a:rPr>
                        <a:t>Total for 78 PS’s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IN" b="1" dirty="0">
                          <a:solidFill>
                            <a:schemeClr val="accent2">
                              <a:lumMod val="75000"/>
                            </a:schemeClr>
                          </a:solidFill>
                        </a:rPr>
                        <a:t>122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IN" b="1" dirty="0">
                          <a:solidFill>
                            <a:schemeClr val="accent2">
                              <a:lumMod val="75000"/>
                            </a:schemeClr>
                          </a:solidFill>
                        </a:rPr>
                        <a:t>356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IN" b="1" dirty="0">
                          <a:solidFill>
                            <a:schemeClr val="accent2">
                              <a:lumMod val="75000"/>
                            </a:schemeClr>
                          </a:solidFill>
                        </a:rPr>
                        <a:t>407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IN" b="1" dirty="0">
                          <a:solidFill>
                            <a:schemeClr val="accent2">
                              <a:lumMod val="75000"/>
                            </a:schemeClr>
                          </a:solidFill>
                        </a:rPr>
                        <a:t>882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IN" b="1" dirty="0">
                          <a:solidFill>
                            <a:schemeClr val="accent2">
                              <a:lumMod val="75000"/>
                            </a:schemeClr>
                          </a:solidFill>
                        </a:rPr>
                        <a:t>4200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IN" b="1" dirty="0">
                          <a:solidFill>
                            <a:schemeClr val="accent2">
                              <a:lumMod val="75000"/>
                            </a:schemeClr>
                          </a:solidFill>
                        </a:rPr>
                        <a:t>291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434131005"/>
                  </a:ext>
                </a:extLst>
              </a:tr>
              <a:tr h="438153">
                <a:tc gridSpan="5">
                  <a:txBody>
                    <a:bodyPr/>
                    <a:lstStyle/>
                    <a:p>
                      <a:pPr algn="ctr"/>
                      <a:r>
                        <a:rPr lang="en-IN" b="1" dirty="0"/>
                        <a:t>                                                                                Grand Total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IN"/>
                    </a:p>
                  </a:txBody>
                  <a:tcPr/>
                </a:tc>
                <a:tc hMerge="1">
                  <a:txBody>
                    <a:bodyPr/>
                    <a:lstStyle/>
                    <a:p>
                      <a:pPr algn="ctr"/>
                      <a:endParaRPr lang="en-IN" b="1" dirty="0"/>
                    </a:p>
                  </a:txBody>
                  <a:tcPr anchor="ctr">
                    <a:solidFill>
                      <a:schemeClr val="accent5">
                        <a:lumMod val="60000"/>
                        <a:lumOff val="40000"/>
                      </a:schemeClr>
                    </a:solidFill>
                  </a:tcPr>
                </a:tc>
                <a:tc hMerge="1">
                  <a:txBody>
                    <a:bodyPr/>
                    <a:lstStyle/>
                    <a:p>
                      <a:pPr algn="ctr"/>
                      <a:endParaRPr lang="en-IN" b="1" dirty="0"/>
                    </a:p>
                  </a:txBody>
                  <a:tcPr anchor="ctr">
                    <a:solidFill>
                      <a:schemeClr val="accent5">
                        <a:lumMod val="60000"/>
                        <a:lumOff val="40000"/>
                      </a:schemeClr>
                    </a:solidFill>
                  </a:tcPr>
                </a:tc>
                <a:tc hMerge="1">
                  <a:txBody>
                    <a:bodyPr/>
                    <a:lstStyle/>
                    <a:p>
                      <a:pPr algn="ctr"/>
                      <a:endParaRPr lang="en-IN" b="1" dirty="0"/>
                    </a:p>
                  </a:txBody>
                  <a:tcPr anchor="ctr">
                    <a:solidFill>
                      <a:schemeClr val="accent5">
                        <a:lumMod val="60000"/>
                        <a:lumOff val="40000"/>
                      </a:schemeClr>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b="1" dirty="0"/>
                        <a:t>5967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algn="ctr"/>
                      <a:endParaRPr lang="en-IN" b="1" dirty="0"/>
                    </a:p>
                  </a:txBody>
                  <a:tcPr anchor="ctr">
                    <a:solidFill>
                      <a:schemeClr val="accent5">
                        <a:lumMod val="60000"/>
                        <a:lumOff val="40000"/>
                      </a:schemeClr>
                    </a:solidFill>
                  </a:tcPr>
                </a:tc>
                <a:tc hMerge="1">
                  <a:txBody>
                    <a:bodyPr/>
                    <a:lstStyle/>
                    <a:p>
                      <a:pPr algn="ctr"/>
                      <a:endParaRPr lang="en-IN" b="1" dirty="0"/>
                    </a:p>
                  </a:txBody>
                  <a:tcPr anchor="ctr">
                    <a:solidFill>
                      <a:schemeClr val="accent5">
                        <a:lumMod val="60000"/>
                        <a:lumOff val="40000"/>
                      </a:schemeClr>
                    </a:solidFill>
                  </a:tcPr>
                </a:tc>
                <a:tc hMerge="1">
                  <a:txBody>
                    <a:bodyPr/>
                    <a:lstStyle/>
                    <a:p>
                      <a:pPr algn="ctr"/>
                      <a:endParaRPr lang="en-IN" b="1" dirty="0"/>
                    </a:p>
                  </a:txBody>
                  <a:tcPr anchor="ctr">
                    <a:solidFill>
                      <a:schemeClr val="accent5">
                        <a:lumMod val="60000"/>
                        <a:lumOff val="40000"/>
                      </a:schemeClr>
                    </a:solidFill>
                  </a:tcPr>
                </a:tc>
                <a:tc hMerge="1">
                  <a:txBody>
                    <a:bodyPr/>
                    <a:lstStyle/>
                    <a:p>
                      <a:pPr algn="ctr"/>
                      <a:endParaRPr lang="en-IN" b="1" dirty="0"/>
                    </a:p>
                  </a:txBody>
                  <a:tcPr anchor="ctr">
                    <a:solidFill>
                      <a:schemeClr val="accent5">
                        <a:lumMod val="60000"/>
                        <a:lumOff val="40000"/>
                      </a:schemeClr>
                    </a:solidFill>
                  </a:tcPr>
                </a:tc>
                <a:tc>
                  <a:txBody>
                    <a:bodyPr/>
                    <a:lstStyle/>
                    <a:p>
                      <a:pPr algn="ct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429552125"/>
                  </a:ext>
                </a:extLst>
              </a:tr>
            </a:tbl>
          </a:graphicData>
        </a:graphic>
      </p:graphicFrame>
    </p:spTree>
    <p:extLst>
      <p:ext uri="{BB962C8B-B14F-4D97-AF65-F5344CB8AC3E}">
        <p14:creationId xmlns:p14="http://schemas.microsoft.com/office/powerpoint/2010/main" val="324815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91D3F5-7D36-31F4-25B2-197E1BB9E39D}"/>
              </a:ext>
            </a:extLst>
          </p:cNvPr>
          <p:cNvSpPr txBox="1"/>
          <p:nvPr/>
        </p:nvSpPr>
        <p:spPr>
          <a:xfrm>
            <a:off x="469900" y="-11022"/>
            <a:ext cx="11442700" cy="1208472"/>
          </a:xfrm>
          <a:prstGeom prst="rect">
            <a:avLst/>
          </a:prstGeom>
          <a:noFill/>
        </p:spPr>
        <p:txBody>
          <a:bodyPr wrap="square" rtlCol="0">
            <a:spAutoFit/>
          </a:bodyPr>
          <a:lstStyle/>
          <a:p>
            <a:pPr>
              <a:lnSpc>
                <a:spcPct val="150000"/>
              </a:lnSpc>
            </a:pPr>
            <a:r>
              <a:rPr lang="en-IN" b="1" u="sng" dirty="0">
                <a:solidFill>
                  <a:schemeClr val="accent1">
                    <a:lumMod val="75000"/>
                  </a:schemeClr>
                </a:solidFill>
                <a:latin typeface="Arial" panose="020B0604020202020204" pitchFamily="34" charset="0"/>
                <a:cs typeface="Arial" panose="020B0604020202020204" pitchFamily="34" charset="0"/>
              </a:rPr>
              <a:t>CATEGORY-A (7)</a:t>
            </a:r>
            <a:r>
              <a:rPr lang="en-IN" b="1" dirty="0">
                <a:solidFill>
                  <a:schemeClr val="accent1">
                    <a:lumMod val="75000"/>
                  </a:schemeClr>
                </a:solidFill>
                <a:latin typeface="Arial" panose="020B0604020202020204" pitchFamily="34" charset="0"/>
                <a:cs typeface="Arial" panose="020B0604020202020204" pitchFamily="34" charset="0"/>
              </a:rPr>
              <a:t>:</a:t>
            </a:r>
            <a:br>
              <a:rPr lang="en-IN" sz="1600" u="sng" dirty="0">
                <a:latin typeface="Arial" panose="020B0604020202020204" pitchFamily="34" charset="0"/>
                <a:cs typeface="Arial" panose="020B0604020202020204" pitchFamily="34" charset="0"/>
              </a:rPr>
            </a:br>
            <a:r>
              <a:rPr lang="en-IN" sz="1600" dirty="0">
                <a:latin typeface="Arial" panose="020B0604020202020204" pitchFamily="34" charset="0"/>
                <a:cs typeface="Arial" panose="020B0604020202020204" pitchFamily="34" charset="0"/>
              </a:rPr>
              <a:t>1</a:t>
            </a:r>
            <a:r>
              <a:rPr lang="en-IN" sz="1600" b="0" dirty="0">
                <a:latin typeface="Arial" panose="020B0604020202020204" pitchFamily="34" charset="0"/>
                <a:cs typeface="Arial" panose="020B0604020202020204" pitchFamily="34" charset="0"/>
              </a:rPr>
              <a:t>) SAIFABAD, 2) OSMANIA UNIVERSITY, 3) BANJARA HILLS, 4) JUBILEE HILLS, 5) FILMNAGAR, 6) PUNJAGUTTA, </a:t>
            </a:r>
          </a:p>
          <a:p>
            <a:pPr>
              <a:lnSpc>
                <a:spcPct val="150000"/>
              </a:lnSpc>
            </a:pPr>
            <a:r>
              <a:rPr lang="en-IN" sz="1600" b="0" dirty="0">
                <a:latin typeface="Arial" panose="020B0604020202020204" pitchFamily="34" charset="0"/>
                <a:cs typeface="Arial" panose="020B0604020202020204" pitchFamily="34" charset="0"/>
              </a:rPr>
              <a:t>7) CHARMINAR</a:t>
            </a:r>
            <a:endParaRPr lang="en-IN" sz="1600" dirty="0"/>
          </a:p>
        </p:txBody>
      </p:sp>
      <p:sp>
        <p:nvSpPr>
          <p:cNvPr id="6" name="TextBox 5">
            <a:extLst>
              <a:ext uri="{FF2B5EF4-FFF2-40B4-BE49-F238E27FC236}">
                <a16:creationId xmlns:a16="http://schemas.microsoft.com/office/drawing/2014/main" id="{9C5CB5F1-4BB5-9B93-813B-35FBE8E072AA}"/>
              </a:ext>
            </a:extLst>
          </p:cNvPr>
          <p:cNvSpPr txBox="1"/>
          <p:nvPr/>
        </p:nvSpPr>
        <p:spPr>
          <a:xfrm>
            <a:off x="469900" y="1151284"/>
            <a:ext cx="11963400" cy="3055132"/>
          </a:xfrm>
          <a:prstGeom prst="rect">
            <a:avLst/>
          </a:prstGeom>
          <a:noFill/>
        </p:spPr>
        <p:txBody>
          <a:bodyPr wrap="square" rtlCol="0">
            <a:spAutoFit/>
          </a:bodyPr>
          <a:lstStyle/>
          <a:p>
            <a:pPr>
              <a:lnSpc>
                <a:spcPct val="150000"/>
              </a:lnSpc>
            </a:pPr>
            <a:r>
              <a:rPr lang="en-IN" b="1" u="sng" dirty="0">
                <a:solidFill>
                  <a:schemeClr val="accent1">
                    <a:lumMod val="75000"/>
                  </a:schemeClr>
                </a:solidFill>
                <a:latin typeface="Arial" panose="020B0604020202020204" pitchFamily="34" charset="0"/>
                <a:cs typeface="Arial" panose="020B0604020202020204" pitchFamily="34" charset="0"/>
              </a:rPr>
              <a:t>CATEGORY-B (37)</a:t>
            </a:r>
            <a:r>
              <a:rPr lang="en-IN" b="1" dirty="0">
                <a:solidFill>
                  <a:schemeClr val="accent1">
                    <a:lumMod val="75000"/>
                  </a:schemeClr>
                </a:solidFill>
                <a:latin typeface="Arial" panose="020B0604020202020204" pitchFamily="34" charset="0"/>
                <a:cs typeface="Arial" panose="020B0604020202020204" pitchFamily="34" charset="0"/>
              </a:rPr>
              <a:t>:</a:t>
            </a:r>
            <a:br>
              <a:rPr lang="en-IN" sz="1600" b="1" u="sng" dirty="0">
                <a:latin typeface="Arial" panose="020B0604020202020204" pitchFamily="34" charset="0"/>
                <a:cs typeface="Arial" panose="020B0604020202020204" pitchFamily="34" charset="0"/>
              </a:rPr>
            </a:br>
            <a:r>
              <a:rPr lang="en-IN" sz="1600" spc="300" dirty="0">
                <a:latin typeface="Arial" panose="020B0604020202020204" pitchFamily="34" charset="0"/>
                <a:cs typeface="Arial" panose="020B0604020202020204" pitchFamily="34" charset="0"/>
              </a:rPr>
              <a:t>1</a:t>
            </a:r>
            <a:r>
              <a:rPr lang="en-IN" sz="1600" b="0" dirty="0">
                <a:latin typeface="Arial" panose="020B0604020202020204" pitchFamily="34" charset="0"/>
                <a:cs typeface="Arial" panose="020B0604020202020204" pitchFamily="34" charset="0"/>
              </a:rPr>
              <a:t>) ABIDS, 2) BEGUM BAZAAR, 3) MUSHEERABAD, 4) DOMALGUDA, 5) SECRETARIAT, 6) KHAIRTABAD, 7) BEGUMPET, </a:t>
            </a:r>
          </a:p>
          <a:p>
            <a:pPr>
              <a:lnSpc>
                <a:spcPct val="150000"/>
              </a:lnSpc>
            </a:pPr>
            <a:r>
              <a:rPr lang="en-IN" sz="1600" b="0" dirty="0">
                <a:latin typeface="Arial" panose="020B0604020202020204" pitchFamily="34" charset="0"/>
                <a:cs typeface="Arial" panose="020B0604020202020204" pitchFamily="34" charset="0"/>
              </a:rPr>
              <a:t>8) BOWENPALLY, 9) GOPALPURAM, 10) AMBERPET, 11) CHILKALGUDA, 12) NARAYANGUDA, 13) AFZALGUNJ, </a:t>
            </a:r>
          </a:p>
          <a:p>
            <a:pPr>
              <a:lnSpc>
                <a:spcPct val="150000"/>
              </a:lnSpc>
            </a:pPr>
            <a:r>
              <a:rPr lang="en-IN" sz="1600" b="0" dirty="0">
                <a:latin typeface="Arial" panose="020B0604020202020204" pitchFamily="34" charset="0"/>
                <a:cs typeface="Arial" panose="020B0604020202020204" pitchFamily="34" charset="0"/>
              </a:rPr>
              <a:t>14) MADHURA NAGAR, 15) SR NAGAR, 16) BORABANDA, 17) ASIF NAGAR,  18) HUMAYUNNAGAR, </a:t>
            </a:r>
          </a:p>
          <a:p>
            <a:pPr>
              <a:lnSpc>
                <a:spcPct val="150000"/>
              </a:lnSpc>
            </a:pPr>
            <a:r>
              <a:rPr lang="en-IN" sz="1600" b="0" dirty="0">
                <a:latin typeface="Arial" panose="020B0604020202020204" pitchFamily="34" charset="0"/>
                <a:cs typeface="Arial" panose="020B0604020202020204" pitchFamily="34" charset="0"/>
              </a:rPr>
              <a:t>19) SHAINAYATHGUNJ, 20) MANGALHAT, 21) GOLCONDA, 22) TAPPACHABUTRA, 23) HUSSAINIALAM, </a:t>
            </a:r>
          </a:p>
          <a:p>
            <a:pPr>
              <a:lnSpc>
                <a:spcPct val="150000"/>
              </a:lnSpc>
            </a:pPr>
            <a:r>
              <a:rPr lang="en-IN" sz="1600" b="0" dirty="0">
                <a:latin typeface="Arial" panose="020B0604020202020204" pitchFamily="34" charset="0"/>
                <a:cs typeface="Arial" panose="020B0604020202020204" pitchFamily="34" charset="0"/>
              </a:rPr>
              <a:t>24) BAHADURPURA, 25) MOGHALPURA, 26) CHATRINAKA, 27) MIRCHOWK, 28) REIN BAZAAR, 29) CHANDRAYANGUTTA, 30) BANDLAGUDA, 31) SANTOSH NAGAR, 32) IS SADAN, 33) MADANNAPET, 34) SAIDABAD, 35) MALAKPET, </a:t>
            </a:r>
          </a:p>
          <a:p>
            <a:pPr>
              <a:lnSpc>
                <a:spcPct val="150000"/>
              </a:lnSpc>
            </a:pPr>
            <a:r>
              <a:rPr lang="en-IN" sz="1600" b="0" dirty="0">
                <a:latin typeface="Arial" panose="020B0604020202020204" pitchFamily="34" charset="0"/>
                <a:cs typeface="Arial" panose="020B0604020202020204" pitchFamily="34" charset="0"/>
              </a:rPr>
              <a:t>36) CHADERGHAT, 37) DABEERPURA</a:t>
            </a:r>
            <a:endParaRPr lang="en-IN" sz="1600" dirty="0"/>
          </a:p>
        </p:txBody>
      </p:sp>
      <p:sp>
        <p:nvSpPr>
          <p:cNvPr id="7" name="TextBox 6">
            <a:extLst>
              <a:ext uri="{FF2B5EF4-FFF2-40B4-BE49-F238E27FC236}">
                <a16:creationId xmlns:a16="http://schemas.microsoft.com/office/drawing/2014/main" id="{AB3E001D-5E08-AB29-F285-F18CF12F5EE2}"/>
              </a:ext>
            </a:extLst>
          </p:cNvPr>
          <p:cNvSpPr txBox="1"/>
          <p:nvPr/>
        </p:nvSpPr>
        <p:spPr>
          <a:xfrm>
            <a:off x="469900" y="4142954"/>
            <a:ext cx="11506200" cy="2316468"/>
          </a:xfrm>
          <a:prstGeom prst="rect">
            <a:avLst/>
          </a:prstGeom>
          <a:noFill/>
        </p:spPr>
        <p:txBody>
          <a:bodyPr wrap="square" rtlCol="0">
            <a:spAutoFit/>
          </a:bodyPr>
          <a:lstStyle/>
          <a:p>
            <a:pPr>
              <a:lnSpc>
                <a:spcPct val="150000"/>
              </a:lnSpc>
            </a:pPr>
            <a:r>
              <a:rPr lang="en-IN" b="1" u="sng" dirty="0">
                <a:solidFill>
                  <a:schemeClr val="accent1">
                    <a:lumMod val="75000"/>
                  </a:schemeClr>
                </a:solidFill>
                <a:latin typeface="Arial" panose="020B0604020202020204" pitchFamily="34" charset="0"/>
                <a:cs typeface="Arial" panose="020B0604020202020204" pitchFamily="34" charset="0"/>
              </a:rPr>
              <a:t>CATEGORY-C (27)</a:t>
            </a:r>
            <a:r>
              <a:rPr lang="en-IN" b="1" dirty="0">
                <a:solidFill>
                  <a:schemeClr val="accent1">
                    <a:lumMod val="75000"/>
                  </a:schemeClr>
                </a:solidFill>
                <a:latin typeface="Arial" panose="020B0604020202020204" pitchFamily="34" charset="0"/>
                <a:cs typeface="Arial" panose="020B0604020202020204" pitchFamily="34" charset="0"/>
              </a:rPr>
              <a:t>:</a:t>
            </a:r>
            <a:br>
              <a:rPr lang="en-IN" sz="1600" u="sng" dirty="0">
                <a:latin typeface="Arial" panose="020B0604020202020204" pitchFamily="34" charset="0"/>
                <a:cs typeface="Arial" panose="020B0604020202020204" pitchFamily="34" charset="0"/>
              </a:rPr>
            </a:br>
            <a:r>
              <a:rPr lang="en-IN" sz="1600" dirty="0">
                <a:latin typeface="Arial" panose="020B0604020202020204" pitchFamily="34" charset="0"/>
                <a:cs typeface="Arial" panose="020B0604020202020204" pitchFamily="34" charset="0"/>
              </a:rPr>
              <a:t>1</a:t>
            </a:r>
            <a:r>
              <a:rPr lang="en-IN" sz="1600" b="0" dirty="0">
                <a:latin typeface="Arial" panose="020B0604020202020204" pitchFamily="34" charset="0"/>
                <a:cs typeface="Arial" panose="020B0604020202020204" pitchFamily="34" charset="0"/>
              </a:rPr>
              <a:t>) CHIKKADPALLY, 2) GANDHI NAGAR, 3) NAMPALLY, 4) TUKARAMGATE, 5) MARREDPALLY, 6) RAMGOPALPET, </a:t>
            </a:r>
          </a:p>
          <a:p>
            <a:pPr>
              <a:lnSpc>
                <a:spcPct val="150000"/>
              </a:lnSpc>
            </a:pPr>
            <a:r>
              <a:rPr lang="en-IN" sz="1600" b="0" dirty="0">
                <a:latin typeface="Arial" panose="020B0604020202020204" pitchFamily="34" charset="0"/>
                <a:cs typeface="Arial" panose="020B0604020202020204" pitchFamily="34" charset="0"/>
              </a:rPr>
              <a:t>7) MAHANKALI, 8) MARKET, 9) BOLLARUM,  10) TIRUMALGHERRY, 11) KHARKHANA, 12) KACHIGUDA, 13) LALAGUDA, 14) WARASIGUDA, 15) NALLAKUNTA, 16) SULTAN BAZAAR, 17) MASAB TANK, 18) HABEEBNAGAR, 19) LANGAR HOUSE, 20) GUDIMALKAPURA, 21) KULSUMPURA, 22) KALAPATHER, 23) KAMATIPURA, 24) FALAKNUMA, </a:t>
            </a:r>
          </a:p>
          <a:p>
            <a:pPr>
              <a:lnSpc>
                <a:spcPct val="150000"/>
              </a:lnSpc>
            </a:pPr>
            <a:r>
              <a:rPr lang="en-IN" sz="1600" b="0" dirty="0">
                <a:latin typeface="Arial" panose="020B0604020202020204" pitchFamily="34" charset="0"/>
                <a:cs typeface="Arial" panose="020B0604020202020204" pitchFamily="34" charset="0"/>
              </a:rPr>
              <a:t>25) SHAHLIBANDA, 26) BHAVANI NAGAR, 27) KANCHANBAGH</a:t>
            </a:r>
            <a:endParaRPr lang="en-IN" sz="1600" dirty="0"/>
          </a:p>
        </p:txBody>
      </p:sp>
    </p:spTree>
    <p:extLst>
      <p:ext uri="{BB962C8B-B14F-4D97-AF65-F5344CB8AC3E}">
        <p14:creationId xmlns:p14="http://schemas.microsoft.com/office/powerpoint/2010/main" val="4200267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04800"/>
            <a:ext cx="4313208" cy="523220"/>
          </a:xfrm>
          <a:prstGeom prst="rect">
            <a:avLst/>
          </a:prstGeo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lvl="1">
              <a:spcBef>
                <a:spcPct val="0"/>
              </a:spcBef>
            </a:pPr>
            <a:r>
              <a:rPr lang="en-IN" sz="2800" b="1" cap="all" spc="300" dirty="0">
                <a:solidFill>
                  <a:srgbClr val="002060"/>
                </a:solidFill>
                <a:latin typeface="Bahnschrift SemiBold" pitchFamily="34" charset="0"/>
              </a:rPr>
              <a:t>Central Zone</a:t>
            </a:r>
            <a:endParaRPr lang="en-US" sz="2800" b="1" cap="all" spc="300" dirty="0">
              <a:solidFill>
                <a:srgbClr val="002060"/>
              </a:solidFill>
              <a:latin typeface="Bahnschrift SemiBold"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375" t="9992" r="2267" b="14941"/>
          <a:stretch/>
        </p:blipFill>
        <p:spPr>
          <a:xfrm>
            <a:off x="121273" y="1850879"/>
            <a:ext cx="3722038" cy="395624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316540272"/>
              </p:ext>
            </p:extLst>
          </p:nvPr>
        </p:nvGraphicFramePr>
        <p:xfrm>
          <a:off x="3964584" y="49862"/>
          <a:ext cx="8153280" cy="6415968"/>
        </p:xfrm>
        <a:graphic>
          <a:graphicData uri="http://schemas.openxmlformats.org/drawingml/2006/table">
            <a:tbl>
              <a:tblPr>
                <a:tableStyleId>{5C22544A-7EE6-4342-B048-85BDC9FD1C3A}</a:tableStyleId>
              </a:tblPr>
              <a:tblGrid>
                <a:gridCol w="1422399">
                  <a:extLst>
                    <a:ext uri="{9D8B030D-6E8A-4147-A177-3AD203B41FA5}">
                      <a16:colId xmlns:a16="http://schemas.microsoft.com/office/drawing/2014/main" val="20000"/>
                    </a:ext>
                  </a:extLst>
                </a:gridCol>
                <a:gridCol w="1219450">
                  <a:extLst>
                    <a:ext uri="{9D8B030D-6E8A-4147-A177-3AD203B41FA5}">
                      <a16:colId xmlns:a16="http://schemas.microsoft.com/office/drawing/2014/main" val="2956115783"/>
                    </a:ext>
                  </a:extLst>
                </a:gridCol>
                <a:gridCol w="1623167">
                  <a:extLst>
                    <a:ext uri="{9D8B030D-6E8A-4147-A177-3AD203B41FA5}">
                      <a16:colId xmlns:a16="http://schemas.microsoft.com/office/drawing/2014/main" val="20001"/>
                    </a:ext>
                  </a:extLst>
                </a:gridCol>
                <a:gridCol w="1130380">
                  <a:extLst>
                    <a:ext uri="{9D8B030D-6E8A-4147-A177-3AD203B41FA5}">
                      <a16:colId xmlns:a16="http://schemas.microsoft.com/office/drawing/2014/main" val="187118403"/>
                    </a:ext>
                  </a:extLst>
                </a:gridCol>
                <a:gridCol w="1378942">
                  <a:extLst>
                    <a:ext uri="{9D8B030D-6E8A-4147-A177-3AD203B41FA5}">
                      <a16:colId xmlns:a16="http://schemas.microsoft.com/office/drawing/2014/main" val="20002"/>
                    </a:ext>
                  </a:extLst>
                </a:gridCol>
                <a:gridCol w="1378942">
                  <a:extLst>
                    <a:ext uri="{9D8B030D-6E8A-4147-A177-3AD203B41FA5}">
                      <a16:colId xmlns:a16="http://schemas.microsoft.com/office/drawing/2014/main" val="2951839680"/>
                    </a:ext>
                  </a:extLst>
                </a:gridCol>
              </a:tblGrid>
              <a:tr h="588344">
                <a:tc>
                  <a:txBody>
                    <a:bodyPr/>
                    <a:lstStyle/>
                    <a:p>
                      <a:pPr algn="ctr" rtl="0" fontAlgn="ctr"/>
                      <a:r>
                        <a:rPr lang="en-IN" sz="1200" b="1" u="none" strike="noStrike" kern="1200" dirty="0">
                          <a:solidFill>
                            <a:schemeClr val="bg1"/>
                          </a:solidFill>
                          <a:effectLst/>
                          <a:latin typeface="Century Gothic" panose="020B0502020202020204" pitchFamily="34" charset="0"/>
                          <a:ea typeface="+mn-ea"/>
                          <a:cs typeface="+mn-cs"/>
                        </a:rPr>
                        <a:t>Division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200" b="1" u="none" strike="noStrike" kern="1200" dirty="0">
                          <a:solidFill>
                            <a:schemeClr val="bg1"/>
                          </a:solidFill>
                          <a:effectLst/>
                          <a:latin typeface="Century Gothic" panose="020B0502020202020204" pitchFamily="34" charset="0"/>
                          <a:ea typeface="+mn-ea"/>
                          <a:cs typeface="+mn-cs"/>
                        </a:rPr>
                        <a:t>ACP Office-location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200" b="1" u="none" strike="noStrike" dirty="0">
                          <a:solidFill>
                            <a:schemeClr val="bg1"/>
                          </a:solidFill>
                          <a:effectLst/>
                          <a:latin typeface="Century Gothic" panose="020B0502020202020204" pitchFamily="34" charset="0"/>
                        </a:rPr>
                        <a:t>Police Stations </a:t>
                      </a:r>
                      <a:endParaRPr lang="en-IN" sz="12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US" sz="1200" b="1" i="0" u="none" strike="noStrike" dirty="0">
                          <a:solidFill>
                            <a:schemeClr val="bg1"/>
                          </a:solidFill>
                          <a:effectLst/>
                          <a:latin typeface="Century Gothic" panose="020B0502020202020204" pitchFamily="34" charset="0"/>
                        </a:rPr>
                        <a:t>Category Of Police Stations</a:t>
                      </a:r>
                      <a:endParaRPr lang="en-IN" sz="12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200" b="1" u="none" strike="noStrike" dirty="0">
                          <a:solidFill>
                            <a:schemeClr val="bg1"/>
                          </a:solidFill>
                          <a:effectLst/>
                          <a:latin typeface="Century Gothic" panose="020B0502020202020204" pitchFamily="34" charset="0"/>
                        </a:rPr>
                        <a:t>Created With Areas From Police Station</a:t>
                      </a:r>
                      <a:endParaRPr lang="en-IN" sz="12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l" rtl="0" fontAlgn="ctr"/>
                      <a:r>
                        <a:rPr lang="en-IN" sz="1200" b="1" i="0" u="none" strike="noStrike" dirty="0">
                          <a:solidFill>
                            <a:schemeClr val="bg1"/>
                          </a:solidFill>
                          <a:effectLst/>
                          <a:latin typeface="Century Gothic" panose="020B0502020202020204" pitchFamily="34" charset="0"/>
                        </a:rPr>
                        <a:t>Location Of PS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344600">
                <a:tc rowSpan="2">
                  <a:txBody>
                    <a:bodyPr/>
                    <a:lstStyle/>
                    <a:p>
                      <a:pPr algn="l" rtl="0" fontAlgn="ctr"/>
                      <a:r>
                        <a:rPr lang="en-IN" sz="1200" b="1" u="none" strike="noStrike" dirty="0">
                          <a:effectLst/>
                          <a:latin typeface="Century Gothic" panose="020B0502020202020204" pitchFamily="34" charset="0"/>
                        </a:rPr>
                        <a:t>Abids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rtl="0" fontAlgn="ctr"/>
                      <a:r>
                        <a:rPr lang="en-IN" sz="1200" b="1" i="0" u="none" strike="noStrike" dirty="0" err="1">
                          <a:solidFill>
                            <a:schemeClr val="tx1"/>
                          </a:solidFill>
                          <a:effectLst/>
                          <a:latin typeface="Century Gothic" panose="020B0502020202020204" pitchFamily="34" charset="0"/>
                        </a:rPr>
                        <a:t>Hyd</a:t>
                      </a:r>
                      <a:r>
                        <a:rPr lang="en-IN" sz="1200" b="1" i="0" u="none" strike="noStrike" dirty="0">
                          <a:solidFill>
                            <a:schemeClr val="tx1"/>
                          </a:solidFill>
                          <a:effectLst/>
                          <a:latin typeface="Century Gothic" panose="020B0502020202020204" pitchFamily="34" charset="0"/>
                        </a:rPr>
                        <a:t> Collectorate building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200" b="1" u="none" strike="noStrike" dirty="0">
                          <a:effectLst/>
                          <a:latin typeface="Century Gothic" panose="020B0502020202020204" pitchFamily="34" charset="0"/>
                        </a:rPr>
                        <a:t>Abids Road PS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000000"/>
                          </a:solidFill>
                          <a:effectLst/>
                          <a:latin typeface="Century Gothic" panose="020B0502020202020204" pitchFamily="34" charset="0"/>
                        </a:rPr>
                        <a:t>B</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200" b="1" u="none" strike="noStrike" dirty="0">
                          <a:effectLst/>
                          <a:latin typeface="Century Gothic" panose="020B0502020202020204" pitchFamily="34" charset="0"/>
                        </a:rPr>
                        <a:t> </a:t>
                      </a: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N" sz="1200" b="1" i="0" u="none" strike="noStrike" dirty="0" err="1">
                          <a:solidFill>
                            <a:schemeClr val="tx1"/>
                          </a:solidFill>
                          <a:effectLst/>
                          <a:latin typeface="Century Gothic" panose="020B0502020202020204" pitchFamily="34" charset="0"/>
                        </a:rPr>
                        <a:t>Hyd</a:t>
                      </a:r>
                      <a:r>
                        <a:rPr lang="en-IN" sz="1200" b="1" i="0" u="none" strike="noStrike" dirty="0">
                          <a:solidFill>
                            <a:schemeClr val="tx1"/>
                          </a:solidFill>
                          <a:effectLst/>
                          <a:latin typeface="Century Gothic" panose="020B0502020202020204" pitchFamily="34" charset="0"/>
                        </a:rPr>
                        <a:t> Collectorate building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410275">
                <a:tc vMerge="1">
                  <a:txBody>
                    <a:bodyPr/>
                    <a:lstStyle/>
                    <a:p>
                      <a:endParaRPr lang="en-IN"/>
                    </a:p>
                  </a:txBody>
                  <a:tcPr/>
                </a:tc>
                <a:tc vMerge="1">
                  <a:txBody>
                    <a:bodyPr/>
                    <a:lstStyle/>
                    <a:p>
                      <a:endParaRPr lang="en-IN"/>
                    </a:p>
                  </a:txBody>
                  <a:tcPr/>
                </a:tc>
                <a:tc>
                  <a:txBody>
                    <a:bodyPr/>
                    <a:lstStyle/>
                    <a:p>
                      <a:pPr algn="l" rtl="0" fontAlgn="ctr"/>
                      <a:r>
                        <a:rPr lang="en-IN" sz="1200" b="1" u="none" strike="noStrike" dirty="0">
                          <a:effectLst/>
                          <a:latin typeface="Century Gothic" panose="020B0502020202020204" pitchFamily="34" charset="0"/>
                        </a:rPr>
                        <a:t>Begum Bazaar</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000000"/>
                          </a:solidFill>
                          <a:effectLst/>
                          <a:latin typeface="Century Gothic" panose="020B0502020202020204" pitchFamily="34" charset="0"/>
                        </a:rPr>
                        <a:t>B</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200" b="1" u="none" strike="noStrike" dirty="0">
                          <a:effectLst/>
                          <a:latin typeface="Century Gothic" panose="020B0502020202020204" pitchFamily="34" charset="0"/>
                        </a:rPr>
                        <a:t> </a:t>
                      </a: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200" b="1" i="0" u="none" strike="noStrike" dirty="0">
                          <a:solidFill>
                            <a:schemeClr val="tx1"/>
                          </a:solidFill>
                          <a:effectLst/>
                          <a:latin typeface="Century Gothic" panose="020B0502020202020204" pitchFamily="34" charset="0"/>
                        </a:rPr>
                        <a:t>Existing</a:t>
                      </a: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783297">
                <a:tc rowSpan="2">
                  <a:txBody>
                    <a:bodyPr/>
                    <a:lstStyle/>
                    <a:p>
                      <a:pPr algn="l" rtl="0" fontAlgn="ctr"/>
                      <a:r>
                        <a:rPr lang="en-IN" sz="1200" b="1" u="none" strike="noStrike" dirty="0" err="1">
                          <a:effectLst/>
                          <a:latin typeface="Century Gothic" panose="020B0502020202020204" pitchFamily="34" charset="0"/>
                        </a:rPr>
                        <a:t>Chikkadpally</a:t>
                      </a:r>
                      <a:endParaRPr lang="en-IN" sz="1200" b="1" u="none" strike="noStrike" dirty="0">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rtl="0" fontAlgn="ctr"/>
                      <a:r>
                        <a:rPr lang="en-IN" sz="1200" b="1" i="0" u="none" strike="noStrike" dirty="0">
                          <a:solidFill>
                            <a:schemeClr val="tx1"/>
                          </a:solidFill>
                          <a:effectLst/>
                          <a:latin typeface="Century Gothic" panose="020B0502020202020204" pitchFamily="34" charset="0"/>
                        </a:rPr>
                        <a:t>Existing</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200" b="1" u="none" strike="noStrike" dirty="0" err="1">
                          <a:effectLst/>
                          <a:latin typeface="Century Gothic" panose="020B0502020202020204" pitchFamily="34" charset="0"/>
                        </a:rPr>
                        <a:t>Chikkadpally</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000000"/>
                          </a:solidFill>
                          <a:effectLst/>
                          <a:latin typeface="Century Gothic" panose="020B0502020202020204" pitchFamily="34" charset="0"/>
                        </a:rPr>
                        <a:t>C</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200" b="1" i="0" u="none" strike="noStrike" dirty="0">
                          <a:solidFill>
                            <a:srgbClr val="FF0000"/>
                          </a:solidFill>
                          <a:effectLst/>
                          <a:latin typeface="Century Gothic" panose="020B0502020202020204" pitchFamily="34" charset="0"/>
                        </a:rPr>
                        <a:t>Building, Opp. Hanuman Temple, Vivek Nagar, </a:t>
                      </a:r>
                      <a:r>
                        <a:rPr lang="en-IN" sz="1200" b="1" i="0" u="none" strike="noStrike" dirty="0" err="1">
                          <a:solidFill>
                            <a:srgbClr val="FF0000"/>
                          </a:solidFill>
                          <a:effectLst/>
                          <a:latin typeface="Century Gothic" panose="020B0502020202020204" pitchFamily="34" charset="0"/>
                        </a:rPr>
                        <a:t>Chikkadpally</a:t>
                      </a:r>
                      <a:endParaRPr lang="en-IN" sz="1200" b="1" i="0" u="none" strike="noStrike" dirty="0">
                        <a:solidFill>
                          <a:srgbClr val="FF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198435">
                <a:tc vMerge="1">
                  <a:txBody>
                    <a:bodyPr/>
                    <a:lstStyle/>
                    <a:p>
                      <a:endParaRPr lang="en-IN"/>
                    </a:p>
                  </a:txBody>
                  <a:tcPr/>
                </a:tc>
                <a:tc vMerge="1">
                  <a:txBody>
                    <a:bodyPr/>
                    <a:lstStyle/>
                    <a:p>
                      <a:endParaRPr lang="en-IN"/>
                    </a:p>
                  </a:txBody>
                  <a:tcPr/>
                </a:tc>
                <a:tc>
                  <a:txBody>
                    <a:bodyPr/>
                    <a:lstStyle/>
                    <a:p>
                      <a:pPr algn="l" rtl="0" fontAlgn="ctr"/>
                      <a:r>
                        <a:rPr lang="en-IN" sz="1200" b="1" u="none" strike="noStrike" dirty="0">
                          <a:effectLst/>
                          <a:latin typeface="Century Gothic" panose="020B0502020202020204" pitchFamily="34" charset="0"/>
                        </a:rPr>
                        <a:t>Musheerabad </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000000"/>
                          </a:solidFill>
                          <a:effectLst/>
                          <a:latin typeface="Century Gothic" panose="020B0502020202020204" pitchFamily="34" charset="0"/>
                        </a:rPr>
                        <a:t>B</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200" b="1" u="none" strike="noStrike" dirty="0">
                          <a:effectLst/>
                          <a:latin typeface="Century Gothic" panose="020B0502020202020204" pitchFamily="34" charset="0"/>
                        </a:rPr>
                        <a:t> </a:t>
                      </a: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200" b="1" i="0" u="none" strike="noStrike" dirty="0">
                          <a:solidFill>
                            <a:schemeClr val="tx1"/>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198435">
                <a:tc rowSpan="10">
                  <a:txBody>
                    <a:bodyPr/>
                    <a:lstStyle/>
                    <a:p>
                      <a:pPr algn="l" rtl="0" fontAlgn="ctr"/>
                      <a:r>
                        <a:rPr lang="en-IN" sz="1200" b="1" u="none" strike="noStrike" dirty="0">
                          <a:solidFill>
                            <a:srgbClr val="FF0000"/>
                          </a:solidFill>
                          <a:effectLst/>
                          <a:latin typeface="Century Gothic" panose="020B0502020202020204" pitchFamily="34" charset="0"/>
                        </a:rPr>
                        <a:t>Gandhinagar</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10">
                  <a:txBody>
                    <a:bodyPr/>
                    <a:lstStyle/>
                    <a:p>
                      <a:pPr algn="l" rtl="0" fontAlgn="ctr"/>
                      <a:r>
                        <a:rPr lang="en-IN" sz="1200" b="1" i="0" u="none" strike="noStrike" dirty="0">
                          <a:solidFill>
                            <a:srgbClr val="FF0000"/>
                          </a:solidFill>
                          <a:effectLst/>
                          <a:latin typeface="Century Gothic" panose="020B0502020202020204" pitchFamily="34" charset="0"/>
                        </a:rPr>
                        <a:t>BRK Bhavan, Ground Floor</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200" b="1" i="0" u="none" strike="noStrike" dirty="0">
                          <a:solidFill>
                            <a:srgbClr val="000000"/>
                          </a:solidFill>
                          <a:effectLst/>
                          <a:latin typeface="Century Gothic" panose="020B0502020202020204" pitchFamily="34" charset="0"/>
                        </a:rPr>
                        <a:t>Gandhi Nagar</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200" b="1" i="0" u="none" strike="noStrike" dirty="0">
                          <a:solidFill>
                            <a:srgbClr val="000000"/>
                          </a:solidFill>
                          <a:effectLst/>
                          <a:latin typeface="Century Gothic" panose="020B0502020202020204" pitchFamily="34" charset="0"/>
                        </a:rPr>
                        <a:t>C</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200" b="1" u="none" strike="noStrike" dirty="0">
                          <a:effectLst/>
                          <a:latin typeface="Century Gothic" panose="020B0502020202020204" pitchFamily="34" charset="0"/>
                        </a:rPr>
                        <a:t> </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200" b="1" i="0" u="none" strike="noStrike" dirty="0">
                          <a:solidFill>
                            <a:schemeClr val="tx1"/>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504792">
                <a:tc vMerge="1">
                  <a:txBody>
                    <a:bodyPr/>
                    <a:lstStyle/>
                    <a:p>
                      <a:endParaRPr lang="en-IN"/>
                    </a:p>
                  </a:txBody>
                  <a:tcPr/>
                </a:tc>
                <a:tc vMerge="1">
                  <a:txBody>
                    <a:bodyPr/>
                    <a:lstStyle/>
                    <a:p>
                      <a:endParaRPr lang="en-IN"/>
                    </a:p>
                  </a:txBody>
                  <a:tcPr/>
                </a:tc>
                <a:tc rowSpan="4">
                  <a:txBody>
                    <a:bodyPr/>
                    <a:lstStyle/>
                    <a:p>
                      <a:pPr algn="l" rtl="0" fontAlgn="ctr"/>
                      <a:r>
                        <a:rPr lang="en-IN" sz="1200" b="1" u="none" strike="noStrike" dirty="0" err="1">
                          <a:solidFill>
                            <a:srgbClr val="FF0000"/>
                          </a:solidFill>
                          <a:effectLst/>
                          <a:latin typeface="Century Gothic" panose="020B0502020202020204" pitchFamily="34" charset="0"/>
                        </a:rPr>
                        <a:t>Domalguda</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rowSpan="4">
                  <a:txBody>
                    <a:bodyPr/>
                    <a:lstStyle/>
                    <a:p>
                      <a:pPr algn="ctr" rtl="0" fontAlgn="ctr"/>
                      <a:r>
                        <a:rPr lang="en-US" sz="1200" b="1" i="0" u="none" strike="noStrike" dirty="0">
                          <a:solidFill>
                            <a:srgbClr val="FF0000"/>
                          </a:solidFill>
                          <a:effectLst/>
                          <a:latin typeface="Century Gothic" panose="020B0502020202020204" pitchFamily="34" charset="0"/>
                        </a:rPr>
                        <a:t>B</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r>
                        <a:rPr lang="en-US" sz="1200" b="1" i="0" u="none" strike="noStrike" dirty="0">
                          <a:solidFill>
                            <a:srgbClr val="FF0000"/>
                          </a:solidFill>
                          <a:effectLst/>
                          <a:latin typeface="Century Gothic" panose="020B0502020202020204" pitchFamily="34" charset="0"/>
                        </a:rPr>
                        <a:t>Old </a:t>
                      </a:r>
                      <a:r>
                        <a:rPr lang="en-US" sz="1200" b="1" i="0" u="none" strike="noStrike" dirty="0" err="1">
                          <a:solidFill>
                            <a:srgbClr val="FF0000"/>
                          </a:solidFill>
                          <a:effectLst/>
                          <a:latin typeface="Century Gothic" panose="020B0502020202020204" pitchFamily="34" charset="0"/>
                        </a:rPr>
                        <a:t>Chikkadpally</a:t>
                      </a:r>
                      <a:r>
                        <a:rPr lang="en-US" sz="1200" b="1" i="0" u="none" strike="noStrike" dirty="0">
                          <a:solidFill>
                            <a:srgbClr val="FF0000"/>
                          </a:solidFill>
                          <a:effectLst/>
                          <a:latin typeface="Century Gothic" panose="020B0502020202020204" pitchFamily="34" charset="0"/>
                        </a:rPr>
                        <a:t> PS Building At X Rds.</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69709275"/>
                  </a:ext>
                </a:extLst>
              </a:tr>
              <a:tr h="198435">
                <a:tc vMerge="1">
                  <a:txBody>
                    <a:bodyPr/>
                    <a:lstStyle/>
                    <a:p>
                      <a:endParaRPr lang="en-IN"/>
                    </a:p>
                  </a:txBody>
                  <a:tcPr/>
                </a:tc>
                <a:tc vMerge="1">
                  <a:txBody>
                    <a:bodyPr/>
                    <a:lstStyle/>
                    <a:p>
                      <a:endParaRPr lang="en-IN"/>
                    </a:p>
                  </a:txBody>
                  <a:tcPr/>
                </a:tc>
                <a:tc vMerge="1">
                  <a:txBody>
                    <a:bodyPr/>
                    <a:lstStyle/>
                    <a:p>
                      <a:pPr algn="l" rtl="0" fontAlgn="ctr"/>
                      <a:r>
                        <a:rPr lang="en-IN" sz="1400" b="1" u="none" strike="noStrike" dirty="0">
                          <a:solidFill>
                            <a:srgbClr val="FF0000"/>
                          </a:solidFill>
                          <a:effectLst/>
                          <a:latin typeface="Century Gothic" panose="020B0502020202020204" pitchFamily="34" charset="0"/>
                        </a:rPr>
                        <a:t>DOMALGUDA</a:t>
                      </a:r>
                      <a:endParaRPr lang="en-IN" sz="14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vMerge="1">
                  <a:txBody>
                    <a:bodyPr/>
                    <a:lstStyle/>
                    <a:p>
                      <a:pPr algn="ctr" rtl="0" fontAlgn="ctr"/>
                      <a:r>
                        <a:rPr lang="en-US" sz="1400" b="1" i="0" u="none" strike="noStrike" dirty="0">
                          <a:solidFill>
                            <a:srgbClr val="FF0000"/>
                          </a:solidFill>
                          <a:effectLst/>
                          <a:latin typeface="Century Gothic" panose="020B0502020202020204" pitchFamily="34" charset="0"/>
                        </a:rPr>
                        <a:t>B</a:t>
                      </a:r>
                      <a:endParaRPr lang="en-IN" sz="14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a:txBody>
                    <a:bodyPr/>
                    <a:lstStyle/>
                    <a:p>
                      <a:pPr algn="l" rtl="0" fontAlgn="b"/>
                      <a:r>
                        <a:rPr lang="en-IN" sz="1200" b="1" u="none" strike="noStrike" dirty="0" err="1">
                          <a:effectLst/>
                          <a:latin typeface="Century Gothic" panose="020B0502020202020204" pitchFamily="34" charset="0"/>
                        </a:rPr>
                        <a:t>Chikkadpally</a:t>
                      </a:r>
                      <a:r>
                        <a:rPr lang="en-IN" sz="1200" b="1" u="none" strike="noStrike" dirty="0">
                          <a:effectLst/>
                          <a:latin typeface="Century Gothic" panose="020B0502020202020204" pitchFamily="34" charset="0"/>
                        </a:rPr>
                        <a:t> </a:t>
                      </a: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198435">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200" b="1" u="none" strike="noStrike" dirty="0">
                          <a:effectLst/>
                          <a:latin typeface="Century Gothic" panose="020B0502020202020204" pitchFamily="34" charset="0"/>
                        </a:rPr>
                        <a:t>Gandhi Nagar </a:t>
                      </a: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198435">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200" b="1" u="none" strike="noStrike" dirty="0" err="1">
                          <a:effectLst/>
                          <a:latin typeface="Century Gothic" panose="020B0502020202020204" pitchFamily="34" charset="0"/>
                        </a:rPr>
                        <a:t>Narayanguda</a:t>
                      </a: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198435">
                <a:tc vMerge="1">
                  <a:txBody>
                    <a:bodyPr/>
                    <a:lstStyle/>
                    <a:p>
                      <a:endParaRPr lang="en-IN"/>
                    </a:p>
                  </a:txBody>
                  <a:tcPr/>
                </a:tc>
                <a:tc vMerge="1">
                  <a:txBody>
                    <a:bodyPr/>
                    <a:lstStyle/>
                    <a:p>
                      <a:endParaRPr lang="en-IN"/>
                    </a:p>
                  </a:txBody>
                  <a:tcPr/>
                </a:tc>
                <a:tc rowSpan="5">
                  <a:txBody>
                    <a:bodyPr/>
                    <a:lstStyle/>
                    <a:p>
                      <a:pPr algn="l" rtl="0" fontAlgn="ctr"/>
                      <a:r>
                        <a:rPr lang="en-IN" sz="1200" b="1" u="none" strike="noStrike" dirty="0">
                          <a:solidFill>
                            <a:srgbClr val="FF0000"/>
                          </a:solidFill>
                          <a:effectLst/>
                          <a:latin typeface="Century Gothic" panose="020B0502020202020204" pitchFamily="34" charset="0"/>
                        </a:rPr>
                        <a:t>Secretariat PS</a:t>
                      </a:r>
                    </a:p>
                    <a:p>
                      <a:pPr algn="l" rtl="0" fontAlgn="ct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rowSpan="5">
                  <a:txBody>
                    <a:bodyPr/>
                    <a:lstStyle/>
                    <a:p>
                      <a:pPr algn="ctr" rtl="0" fontAlgn="ctr"/>
                      <a:r>
                        <a:rPr lang="en-US" sz="1200" b="1" i="0" u="none" strike="noStrike" dirty="0">
                          <a:solidFill>
                            <a:srgbClr val="FF0000"/>
                          </a:solidFill>
                          <a:effectLst/>
                          <a:latin typeface="Century Gothic" panose="020B0502020202020204" pitchFamily="34" charset="0"/>
                        </a:rPr>
                        <a:t>B</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ctr"/>
                      <a:r>
                        <a:rPr lang="en-IN" sz="1200" b="1" i="0" u="none" strike="noStrike" dirty="0">
                          <a:solidFill>
                            <a:srgbClr val="FF0000"/>
                          </a:solidFill>
                          <a:effectLst/>
                          <a:latin typeface="Century Gothic" panose="020B0502020202020204" pitchFamily="34" charset="0"/>
                        </a:rPr>
                        <a:t>BRK Bhavan, Ground Floor</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65540773"/>
                  </a:ext>
                </a:extLst>
              </a:tr>
              <a:tr h="188129">
                <a:tc vMerge="1">
                  <a:txBody>
                    <a:bodyPr/>
                    <a:lstStyle/>
                    <a:p>
                      <a:endParaRPr lang="en-IN"/>
                    </a:p>
                  </a:txBody>
                  <a:tcPr/>
                </a:tc>
                <a:tc vMerge="1">
                  <a:txBody>
                    <a:bodyPr/>
                    <a:lstStyle/>
                    <a:p>
                      <a:endParaRPr lang="en-IN"/>
                    </a:p>
                  </a:txBody>
                  <a:tcPr/>
                </a:tc>
                <a:tc vMerge="1">
                  <a:txBody>
                    <a:bodyPr/>
                    <a:lstStyle/>
                    <a:p>
                      <a:pPr algn="l" rtl="0" fontAlgn="ctr"/>
                      <a:r>
                        <a:rPr lang="en-IN" sz="1400" b="1" u="none" strike="noStrike" dirty="0" err="1">
                          <a:solidFill>
                            <a:srgbClr val="FF0000"/>
                          </a:solidFill>
                          <a:effectLst/>
                          <a:latin typeface="Century Gothic" panose="020B0502020202020204" pitchFamily="34" charset="0"/>
                        </a:rPr>
                        <a:t>Secretriat</a:t>
                      </a:r>
                      <a:r>
                        <a:rPr lang="en-IN" sz="1400" b="1" u="none" strike="noStrike" dirty="0">
                          <a:solidFill>
                            <a:srgbClr val="FF0000"/>
                          </a:solidFill>
                          <a:effectLst/>
                          <a:latin typeface="Century Gothic" panose="020B0502020202020204" pitchFamily="34" charset="0"/>
                        </a:rPr>
                        <a:t> PS</a:t>
                      </a:r>
                    </a:p>
                    <a:p>
                      <a:pPr algn="l" rtl="0" fontAlgn="ctr"/>
                      <a:r>
                        <a:rPr lang="en-IN" sz="1400" b="1" i="0" u="none" strike="noStrike" dirty="0">
                          <a:solidFill>
                            <a:srgbClr val="FF0000"/>
                          </a:solidFill>
                          <a:effectLst/>
                          <a:latin typeface="Century Gothic" panose="020B0502020202020204" pitchFamily="34" charset="0"/>
                        </a:rPr>
                        <a:t>(Some </a:t>
                      </a:r>
                      <a:r>
                        <a:rPr lang="en-IN" sz="1400" b="1" i="0" u="none" strike="noStrike" dirty="0" err="1">
                          <a:solidFill>
                            <a:srgbClr val="FF0000"/>
                          </a:solidFill>
                          <a:effectLst/>
                          <a:latin typeface="Century Gothic" panose="020B0502020202020204" pitchFamily="34" charset="0"/>
                        </a:rPr>
                        <a:t>aread</a:t>
                      </a:r>
                      <a:r>
                        <a:rPr lang="en-IN" sz="1400" b="1" i="0" u="none" strike="noStrike" dirty="0">
                          <a:solidFill>
                            <a:srgbClr val="FF0000"/>
                          </a:solidFill>
                          <a:effectLst/>
                          <a:latin typeface="Century Gothic" panose="020B0502020202020204" pitchFamily="34" charset="0"/>
                        </a:rPr>
                        <a:t> Added-</a:t>
                      </a:r>
                      <a:r>
                        <a:rPr lang="en-IN" sz="1400" b="1" i="0" u="none" strike="noStrike" dirty="0" err="1">
                          <a:solidFill>
                            <a:srgbClr val="FF0000"/>
                          </a:solidFill>
                          <a:effectLst/>
                          <a:latin typeface="Century Gothic" panose="020B0502020202020204" pitchFamily="34" charset="0"/>
                        </a:rPr>
                        <a:t>sanjeevaiah</a:t>
                      </a:r>
                      <a:r>
                        <a:rPr lang="en-IN" sz="1400" b="1" i="0" u="none" strike="noStrike" dirty="0">
                          <a:solidFill>
                            <a:srgbClr val="FF0000"/>
                          </a:solidFill>
                          <a:effectLst/>
                          <a:latin typeface="Century Gothic" panose="020B0502020202020204" pitchFamily="34" charset="0"/>
                        </a:rPr>
                        <a:t> Park, till bible house)</a:t>
                      </a:r>
                    </a:p>
                  </a:txBody>
                  <a:tcPr marL="3810" marR="3810" marT="3810" marB="0" anchor="ctr">
                    <a:solidFill>
                      <a:schemeClr val="accent5">
                        <a:lumMod val="20000"/>
                        <a:lumOff val="80000"/>
                      </a:schemeClr>
                    </a:solidFill>
                  </a:tcPr>
                </a:tc>
                <a:tc vMerge="1">
                  <a:txBody>
                    <a:bodyPr/>
                    <a:lstStyle/>
                    <a:p>
                      <a:pPr algn="ctr" rtl="0" fontAlgn="ctr"/>
                      <a:r>
                        <a:rPr lang="en-US" sz="1400" b="1" i="0" u="none" strike="noStrike" dirty="0">
                          <a:solidFill>
                            <a:srgbClr val="FF0000"/>
                          </a:solidFill>
                          <a:effectLst/>
                          <a:latin typeface="Century Gothic" panose="020B0502020202020204" pitchFamily="34" charset="0"/>
                        </a:rPr>
                        <a:t>B</a:t>
                      </a:r>
                      <a:endParaRPr lang="en-IN" sz="14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a:txBody>
                    <a:bodyPr/>
                    <a:lstStyle/>
                    <a:p>
                      <a:pPr algn="l" rtl="0" fontAlgn="b"/>
                      <a:r>
                        <a:rPr lang="en-IN" sz="1200" b="1" u="none" strike="noStrike" dirty="0" err="1">
                          <a:effectLst/>
                          <a:latin typeface="Century Gothic" panose="020B0502020202020204" pitchFamily="34" charset="0"/>
                        </a:rPr>
                        <a:t>Ramgopalpet</a:t>
                      </a: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198435">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b"/>
                      <a:r>
                        <a:rPr lang="en-IN" sz="1200" b="1" i="0" u="none" strike="noStrike" dirty="0">
                          <a:solidFill>
                            <a:srgbClr val="000000"/>
                          </a:solidFill>
                          <a:effectLst/>
                          <a:latin typeface="Century Gothic" panose="020B0502020202020204" pitchFamily="34" charset="0"/>
                        </a:rPr>
                        <a:t>Mahankali</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198435">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200" b="1" u="none" strike="noStrike" dirty="0" err="1">
                          <a:effectLst/>
                          <a:latin typeface="Century Gothic" panose="020B0502020202020204" pitchFamily="34" charset="0"/>
                        </a:rPr>
                        <a:t>Panjagutta</a:t>
                      </a: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198435">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200" b="1" u="none" strike="noStrike" dirty="0" err="1">
                          <a:solidFill>
                            <a:schemeClr val="tx1"/>
                          </a:solidFill>
                          <a:effectLst/>
                          <a:latin typeface="Century Gothic" panose="020B0502020202020204" pitchFamily="34" charset="0"/>
                        </a:rPr>
                        <a:t>Saifabad</a:t>
                      </a:r>
                      <a:endParaRPr lang="en-IN" sz="1200" b="1" i="0" u="none" strike="noStrike" dirty="0">
                        <a:solidFill>
                          <a:schemeClr val="tx1"/>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206054">
                <a:tc rowSpan="5">
                  <a:txBody>
                    <a:bodyPr/>
                    <a:lstStyle/>
                    <a:p>
                      <a:pPr algn="l" rtl="0" fontAlgn="ctr"/>
                      <a:r>
                        <a:rPr lang="en-IN" sz="1200" b="1" u="none" strike="noStrike" dirty="0" err="1">
                          <a:effectLst/>
                          <a:latin typeface="Century Gothic" panose="020B0502020202020204" pitchFamily="34" charset="0"/>
                        </a:rPr>
                        <a:t>Saifabad</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5">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N" sz="1200" b="1" i="0" u="none" strike="noStrike" dirty="0">
                          <a:solidFill>
                            <a:schemeClr val="tx1"/>
                          </a:solidFill>
                          <a:effectLst/>
                          <a:latin typeface="Century Gothic" panose="020B0502020202020204" pitchFamily="34" charset="0"/>
                        </a:rPr>
                        <a:t>Existing</a:t>
                      </a:r>
                    </a:p>
                    <a:p>
                      <a:pPr algn="ctr" rtl="0" fontAlgn="ct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200" b="1" u="none" strike="noStrike" dirty="0" err="1">
                          <a:effectLst/>
                          <a:latin typeface="Century Gothic" panose="020B0502020202020204" pitchFamily="34" charset="0"/>
                        </a:rPr>
                        <a:t>Saifabad</a:t>
                      </a:r>
                      <a:r>
                        <a:rPr lang="en-IN" sz="1200" b="1" u="none" strike="noStrike" dirty="0">
                          <a:effectLst/>
                          <a:latin typeface="Century Gothic" panose="020B0502020202020204" pitchFamily="34" charset="0"/>
                        </a:rPr>
                        <a:t> </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000000"/>
                          </a:solidFill>
                          <a:effectLst/>
                          <a:latin typeface="Century Gothic" panose="020B0502020202020204" pitchFamily="34" charset="0"/>
                        </a:rPr>
                        <a:t>A</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200" b="1" u="none" strike="noStrike" dirty="0">
                          <a:effectLst/>
                          <a:latin typeface="Century Gothic" panose="020B0502020202020204" pitchFamily="34" charset="0"/>
                        </a:rPr>
                        <a:t> </a:t>
                      </a: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200" b="1" i="0" u="none" strike="noStrike" dirty="0">
                          <a:solidFill>
                            <a:schemeClr val="tx1"/>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206054">
                <a:tc vMerge="1">
                  <a:txBody>
                    <a:bodyPr/>
                    <a:lstStyle/>
                    <a:p>
                      <a:endParaRPr lang="en-IN"/>
                    </a:p>
                  </a:txBody>
                  <a:tcPr/>
                </a:tc>
                <a:tc vMerge="1">
                  <a:txBody>
                    <a:bodyPr/>
                    <a:lstStyle/>
                    <a:p>
                      <a:endParaRPr lang="en-IN"/>
                    </a:p>
                  </a:txBody>
                  <a:tcPr/>
                </a:tc>
                <a:tc>
                  <a:txBody>
                    <a:bodyPr/>
                    <a:lstStyle/>
                    <a:p>
                      <a:pPr algn="l" rtl="0" fontAlgn="ctr"/>
                      <a:r>
                        <a:rPr lang="en-IN" sz="1200" b="1" i="0" u="none" strike="noStrike" dirty="0" err="1">
                          <a:solidFill>
                            <a:schemeClr val="tx1"/>
                          </a:solidFill>
                          <a:effectLst/>
                          <a:latin typeface="Century Gothic" panose="020B0502020202020204" pitchFamily="34" charset="0"/>
                        </a:rPr>
                        <a:t>Nampally</a:t>
                      </a:r>
                      <a:endParaRPr lang="en-IN" sz="12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200" b="1" i="0" u="none" strike="noStrike" dirty="0">
                          <a:solidFill>
                            <a:schemeClr val="tx1"/>
                          </a:solidFill>
                          <a:effectLst/>
                          <a:latin typeface="Century Gothic" panose="020B0502020202020204" pitchFamily="34" charset="0"/>
                        </a:rPr>
                        <a:t>C</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200" b="1" i="0" u="none" strike="noStrike" dirty="0">
                          <a:solidFill>
                            <a:schemeClr val="tx1"/>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40330294"/>
                  </a:ext>
                </a:extLst>
              </a:tr>
              <a:tr h="533468">
                <a:tc vMerge="1">
                  <a:txBody>
                    <a:bodyPr/>
                    <a:lstStyle/>
                    <a:p>
                      <a:endParaRPr lang="en-IN"/>
                    </a:p>
                  </a:txBody>
                  <a:tcPr/>
                </a:tc>
                <a:tc vMerge="1">
                  <a:txBody>
                    <a:bodyPr/>
                    <a:lstStyle/>
                    <a:p>
                      <a:endParaRPr lang="en-IN"/>
                    </a:p>
                  </a:txBody>
                  <a:tcPr/>
                </a:tc>
                <a:tc rowSpan="3">
                  <a:txBody>
                    <a:bodyPr/>
                    <a:lstStyle/>
                    <a:p>
                      <a:pPr algn="l" rtl="0" fontAlgn="ctr"/>
                      <a:r>
                        <a:rPr lang="en-IN" sz="1200" b="1" u="none" strike="noStrike" dirty="0" err="1">
                          <a:solidFill>
                            <a:srgbClr val="FF0000"/>
                          </a:solidFill>
                          <a:effectLst/>
                          <a:latin typeface="Century Gothic" panose="020B0502020202020204" pitchFamily="34" charset="0"/>
                        </a:rPr>
                        <a:t>Khairatabad</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algn="ctr" rtl="0" fontAlgn="ctr"/>
                      <a:r>
                        <a:rPr lang="en-US" sz="1200" b="1" i="0" u="none" strike="noStrike" dirty="0">
                          <a:solidFill>
                            <a:srgbClr val="FF0000"/>
                          </a:solidFill>
                          <a:effectLst/>
                          <a:latin typeface="Century Gothic" panose="020B0502020202020204" pitchFamily="34" charset="0"/>
                        </a:rPr>
                        <a:t>B</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endParaRPr lang="en-IN" sz="1200" b="1" i="0" u="none" strike="noStrike" dirty="0">
                        <a:solidFill>
                          <a:srgbClr val="FF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r>
                        <a:rPr lang="en-IN" sz="1200" b="1" i="0" u="none" strike="noStrike" dirty="0">
                          <a:solidFill>
                            <a:srgbClr val="FF0000"/>
                          </a:solidFill>
                          <a:effectLst/>
                          <a:latin typeface="Century Gothic" panose="020B0502020202020204" pitchFamily="34" charset="0"/>
                        </a:rPr>
                        <a:t>Traffic PS </a:t>
                      </a:r>
                      <a:r>
                        <a:rPr lang="en-IN" sz="1200" b="1" i="0" u="none" strike="noStrike" dirty="0" err="1">
                          <a:solidFill>
                            <a:srgbClr val="FF0000"/>
                          </a:solidFill>
                          <a:effectLst/>
                          <a:latin typeface="Century Gothic" panose="020B0502020202020204" pitchFamily="34" charset="0"/>
                        </a:rPr>
                        <a:t>Saifabad</a:t>
                      </a:r>
                      <a:r>
                        <a:rPr lang="en-IN" sz="1200" b="1" i="0" u="none" strike="noStrike" dirty="0">
                          <a:solidFill>
                            <a:srgbClr val="FF0000"/>
                          </a:solidFill>
                          <a:effectLst/>
                          <a:latin typeface="Century Gothic" panose="020B0502020202020204" pitchFamily="34" charset="0"/>
                        </a:rPr>
                        <a:t>, Opp. IMAX</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1603996"/>
                  </a:ext>
                </a:extLst>
              </a:tr>
              <a:tr h="198435">
                <a:tc vMerge="1">
                  <a:txBody>
                    <a:bodyPr/>
                    <a:lstStyle/>
                    <a:p>
                      <a:endParaRPr lang="en-IN"/>
                    </a:p>
                  </a:txBody>
                  <a:tcPr/>
                </a:tc>
                <a:tc vMerge="1">
                  <a:txBody>
                    <a:bodyPr/>
                    <a:lstStyle/>
                    <a:p>
                      <a:endParaRPr lang="en-IN"/>
                    </a:p>
                  </a:txBody>
                  <a:tcPr/>
                </a:tc>
                <a:tc vMerge="1">
                  <a:txBody>
                    <a:bodyPr/>
                    <a:lstStyle/>
                    <a:p>
                      <a:pPr algn="l" rtl="0" fontAlgn="ctr"/>
                      <a:r>
                        <a:rPr lang="en-IN" sz="1400" b="1" u="none" strike="noStrike" dirty="0">
                          <a:solidFill>
                            <a:srgbClr val="FF0000"/>
                          </a:solidFill>
                          <a:effectLst/>
                          <a:latin typeface="Century Gothic" panose="020B0502020202020204" pitchFamily="34" charset="0"/>
                        </a:rPr>
                        <a:t>KHAIRATABAD</a:t>
                      </a:r>
                      <a:endParaRPr lang="en-IN" sz="14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vMerge="1">
                  <a:txBody>
                    <a:bodyPr/>
                    <a:lstStyle/>
                    <a:p>
                      <a:pPr algn="ctr" rtl="0" fontAlgn="ctr"/>
                      <a:r>
                        <a:rPr lang="en-US" sz="1400" b="1" i="0" u="none" strike="noStrike" dirty="0">
                          <a:solidFill>
                            <a:srgbClr val="FF0000"/>
                          </a:solidFill>
                          <a:effectLst/>
                          <a:latin typeface="Century Gothic" panose="020B0502020202020204" pitchFamily="34" charset="0"/>
                        </a:rPr>
                        <a:t>B</a:t>
                      </a:r>
                      <a:endParaRPr lang="en-IN" sz="14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200" b="1" u="none" strike="noStrike" dirty="0" err="1">
                          <a:effectLst/>
                          <a:latin typeface="Century Gothic" panose="020B0502020202020204" pitchFamily="34" charset="0"/>
                        </a:rPr>
                        <a:t>Panjagutta</a:t>
                      </a: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4"/>
                  </a:ext>
                </a:extLst>
              </a:tr>
              <a:tr h="180275">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200" b="1" u="none" strike="noStrike" dirty="0" err="1">
                          <a:effectLst/>
                          <a:latin typeface="Century Gothic" panose="020B0502020202020204" pitchFamily="34" charset="0"/>
                        </a:rPr>
                        <a:t>Saifabad</a:t>
                      </a: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5"/>
                  </a:ext>
                </a:extLst>
              </a:tr>
              <a:tr h="209708">
                <a:tc>
                  <a:txBody>
                    <a:bodyPr/>
                    <a:lstStyle/>
                    <a:p>
                      <a:pPr algn="ctr" rtl="0" fontAlgn="ctr"/>
                      <a:r>
                        <a:rPr lang="en-IN" sz="1400" b="1" i="0" u="none" strike="noStrike" dirty="0">
                          <a:solidFill>
                            <a:srgbClr val="000000"/>
                          </a:solidFill>
                          <a:effectLst/>
                          <a:latin typeface="Century Gothic" panose="020B0502020202020204" pitchFamily="34" charset="0"/>
                        </a:rPr>
                        <a:t>4-divisions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en-IN" sz="1400" b="1" i="0" u="none" strike="noStrike" dirty="0">
                          <a:solidFill>
                            <a:schemeClr val="tx1"/>
                          </a:solidFill>
                          <a:effectLst/>
                          <a:latin typeface="Century Gothic" panose="020B0502020202020204" pitchFamily="34" charset="0"/>
                        </a:rPr>
                        <a:t>10-ps’s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17271287"/>
                  </a:ext>
                </a:extLst>
              </a:tr>
            </a:tbl>
          </a:graphicData>
        </a:graphic>
      </p:graphicFrame>
      <p:sp>
        <p:nvSpPr>
          <p:cNvPr id="3" name="TextBox 2">
            <a:extLst>
              <a:ext uri="{FF2B5EF4-FFF2-40B4-BE49-F238E27FC236}">
                <a16:creationId xmlns:a16="http://schemas.microsoft.com/office/drawing/2014/main" id="{3903AA56-8B9A-1176-37D8-06CD914EE09D}"/>
              </a:ext>
            </a:extLst>
          </p:cNvPr>
          <p:cNvSpPr txBox="1"/>
          <p:nvPr/>
        </p:nvSpPr>
        <p:spPr>
          <a:xfrm>
            <a:off x="74136" y="920750"/>
            <a:ext cx="3911600" cy="646331"/>
          </a:xfrm>
          <a:prstGeom prst="rect">
            <a:avLst/>
          </a:prstGeom>
          <a:noFill/>
        </p:spPr>
        <p:txBody>
          <a:bodyPr wrap="square" rtlCol="0">
            <a:spAutoFit/>
          </a:bodyPr>
          <a:lstStyle/>
          <a:p>
            <a:r>
              <a:rPr lang="en-IN" b="1" dirty="0"/>
              <a:t>Location of Zonal Office:</a:t>
            </a:r>
            <a:r>
              <a:rPr lang="en-IN" dirty="0"/>
              <a:t> </a:t>
            </a:r>
          </a:p>
          <a:p>
            <a:r>
              <a:rPr lang="en-IN" dirty="0"/>
              <a:t>Fateh Maidan, Abids, Hyderabad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5769"/>
            <a:ext cx="4514491" cy="523220"/>
          </a:xfrm>
          <a:prstGeom prst="rect">
            <a:avLst/>
          </a:prstGeo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lvl="3">
              <a:spcBef>
                <a:spcPct val="0"/>
              </a:spcBef>
            </a:pPr>
            <a:r>
              <a:rPr lang="en-IN" sz="2800" b="1" cap="all" spc="300" dirty="0">
                <a:solidFill>
                  <a:srgbClr val="002060"/>
                </a:solidFill>
                <a:latin typeface="Bahnschrift SemiBold" pitchFamily="34" charset="0"/>
              </a:rPr>
              <a:t>North Zone</a:t>
            </a:r>
            <a:endParaRPr lang="en-US" sz="2800" b="1" cap="all" spc="300" dirty="0">
              <a:solidFill>
                <a:srgbClr val="002060"/>
              </a:solidFill>
              <a:latin typeface="Bahnschrift SemiBold"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5770"/>
          <a:stretch/>
        </p:blipFill>
        <p:spPr>
          <a:xfrm>
            <a:off x="121119" y="1801979"/>
            <a:ext cx="4101048" cy="4386036"/>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326809759"/>
              </p:ext>
            </p:extLst>
          </p:nvPr>
        </p:nvGraphicFramePr>
        <p:xfrm>
          <a:off x="4293128" y="102419"/>
          <a:ext cx="7715968" cy="6325399"/>
        </p:xfrm>
        <a:graphic>
          <a:graphicData uri="http://schemas.openxmlformats.org/drawingml/2006/table">
            <a:tbl>
              <a:tblPr>
                <a:tableStyleId>{5C22544A-7EE6-4342-B048-85BDC9FD1C3A}</a:tableStyleId>
              </a:tblPr>
              <a:tblGrid>
                <a:gridCol w="1484976">
                  <a:extLst>
                    <a:ext uri="{9D8B030D-6E8A-4147-A177-3AD203B41FA5}">
                      <a16:colId xmlns:a16="http://schemas.microsoft.com/office/drawing/2014/main" val="20000"/>
                    </a:ext>
                  </a:extLst>
                </a:gridCol>
                <a:gridCol w="1309024">
                  <a:extLst>
                    <a:ext uri="{9D8B030D-6E8A-4147-A177-3AD203B41FA5}">
                      <a16:colId xmlns:a16="http://schemas.microsoft.com/office/drawing/2014/main" val="2118055515"/>
                    </a:ext>
                  </a:extLst>
                </a:gridCol>
                <a:gridCol w="1651000">
                  <a:extLst>
                    <a:ext uri="{9D8B030D-6E8A-4147-A177-3AD203B41FA5}">
                      <a16:colId xmlns:a16="http://schemas.microsoft.com/office/drawing/2014/main" val="20001"/>
                    </a:ext>
                  </a:extLst>
                </a:gridCol>
                <a:gridCol w="1016000">
                  <a:extLst>
                    <a:ext uri="{9D8B030D-6E8A-4147-A177-3AD203B41FA5}">
                      <a16:colId xmlns:a16="http://schemas.microsoft.com/office/drawing/2014/main" val="920811192"/>
                    </a:ext>
                  </a:extLst>
                </a:gridCol>
                <a:gridCol w="1040822">
                  <a:extLst>
                    <a:ext uri="{9D8B030D-6E8A-4147-A177-3AD203B41FA5}">
                      <a16:colId xmlns:a16="http://schemas.microsoft.com/office/drawing/2014/main" val="20002"/>
                    </a:ext>
                  </a:extLst>
                </a:gridCol>
                <a:gridCol w="1214146">
                  <a:extLst>
                    <a:ext uri="{9D8B030D-6E8A-4147-A177-3AD203B41FA5}">
                      <a16:colId xmlns:a16="http://schemas.microsoft.com/office/drawing/2014/main" val="3016588015"/>
                    </a:ext>
                  </a:extLst>
                </a:gridCol>
              </a:tblGrid>
              <a:tr h="1227043">
                <a:tc>
                  <a:txBody>
                    <a:bodyPr/>
                    <a:lstStyle/>
                    <a:p>
                      <a:pPr algn="ctr" rtl="0" fontAlgn="ctr"/>
                      <a:r>
                        <a:rPr lang="en-IN" sz="1600" b="1" u="none" strike="noStrike" dirty="0">
                          <a:solidFill>
                            <a:schemeClr val="bg1"/>
                          </a:solidFill>
                          <a:effectLst/>
                          <a:latin typeface="Century Gothic" panose="020B0502020202020204" pitchFamily="34" charset="0"/>
                        </a:rPr>
                        <a:t>Division</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i="0" u="none" strike="noStrike" dirty="0">
                          <a:solidFill>
                            <a:schemeClr val="bg1"/>
                          </a:solidFill>
                          <a:effectLst/>
                          <a:latin typeface="Century Gothic" panose="020B0502020202020204" pitchFamily="34" charset="0"/>
                        </a:rPr>
                        <a:t>ACP Office-location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u="none" strike="noStrike" dirty="0">
                          <a:solidFill>
                            <a:schemeClr val="bg1"/>
                          </a:solidFill>
                          <a:effectLst/>
                          <a:latin typeface="Century Gothic" panose="020B0502020202020204" pitchFamily="34" charset="0"/>
                        </a:rPr>
                        <a:t>Police Stations </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US" sz="1600" b="1" i="0" u="none" strike="noStrike" dirty="0">
                          <a:solidFill>
                            <a:schemeClr val="bg1"/>
                          </a:solidFill>
                          <a:effectLst/>
                          <a:latin typeface="Century Gothic" panose="020B0502020202020204" pitchFamily="34" charset="0"/>
                        </a:rPr>
                        <a:t>Category Of Police Stations</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US" sz="1600" b="1" u="none" strike="noStrike" dirty="0">
                          <a:solidFill>
                            <a:schemeClr val="bg1"/>
                          </a:solidFill>
                          <a:effectLst/>
                          <a:latin typeface="Century Gothic" panose="020B0502020202020204" pitchFamily="34" charset="0"/>
                        </a:rPr>
                        <a:t>Created With Areas From Police Station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i="0" u="none" strike="noStrike" dirty="0">
                          <a:solidFill>
                            <a:schemeClr val="bg1"/>
                          </a:solidFill>
                          <a:effectLst/>
                          <a:latin typeface="Century Gothic" panose="020B0502020202020204" pitchFamily="34" charset="0"/>
                        </a:rPr>
                        <a:t>PS Location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342985">
                <a:tc rowSpan="2">
                  <a:txBody>
                    <a:bodyPr/>
                    <a:lstStyle/>
                    <a:p>
                      <a:pPr algn="l" rtl="0" fontAlgn="ctr"/>
                      <a:r>
                        <a:rPr lang="en-IN" sz="1400" b="1" u="none" strike="noStrike" dirty="0">
                          <a:effectLst/>
                          <a:latin typeface="Century Gothic" panose="020B0502020202020204" pitchFamily="34" charset="0"/>
                        </a:rPr>
                        <a:t>Begumpet</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1400" b="1" i="0" u="none" strike="noStrike" dirty="0">
                          <a:solidFill>
                            <a:srgbClr val="000000"/>
                          </a:solidFill>
                          <a:effectLst/>
                          <a:latin typeface="Century Gothic" panose="020B0502020202020204" pitchFamily="34" charset="0"/>
                        </a:rPr>
                        <a:t>Existing</a:t>
                      </a:r>
                    </a:p>
                    <a:p>
                      <a:pPr algn="l" rtl="0" fontAlgn="ct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a:effectLst/>
                          <a:latin typeface="Century Gothic" panose="020B0502020202020204" pitchFamily="34" charset="0"/>
                        </a:rPr>
                        <a:t>Begumpet </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512922">
                <a:tc vMerge="1">
                  <a:txBody>
                    <a:bodyPr/>
                    <a:lstStyle/>
                    <a:p>
                      <a:endParaRPr lang="en-IN"/>
                    </a:p>
                  </a:txBody>
                  <a:tcPr/>
                </a:tc>
                <a:tc vMerge="1">
                  <a:txBody>
                    <a:bodyPr/>
                    <a:lstStyle/>
                    <a:p>
                      <a:endParaRPr lang="en-IN"/>
                    </a:p>
                  </a:txBody>
                  <a:tcPr/>
                </a:tc>
                <a:tc>
                  <a:txBody>
                    <a:bodyPr/>
                    <a:lstStyle/>
                    <a:p>
                      <a:pPr algn="l" rtl="0" fontAlgn="ctr"/>
                      <a:r>
                        <a:rPr lang="en-IN" sz="1400" b="1" u="none" strike="noStrike" dirty="0" err="1">
                          <a:effectLst/>
                          <a:latin typeface="Century Gothic" panose="020B0502020202020204" pitchFamily="34" charset="0"/>
                        </a:rPr>
                        <a:t>Bowenpally</a:t>
                      </a:r>
                      <a:endParaRPr lang="en-IN" sz="1400" b="1" u="none" strike="noStrike" dirty="0">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chemeClr val="tx1"/>
                          </a:solidFill>
                          <a:effectLst/>
                          <a:latin typeface="Century Gothic" panose="020B0502020202020204" pitchFamily="34" charset="0"/>
                        </a:rPr>
                        <a:t>Existing</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92212">
                <a:tc rowSpan="3">
                  <a:txBody>
                    <a:bodyPr/>
                    <a:lstStyle/>
                    <a:p>
                      <a:pPr algn="l" rtl="0" fontAlgn="ctr"/>
                      <a:r>
                        <a:rPr lang="en-IN" sz="1400" b="1" u="none" strike="noStrike" dirty="0" err="1">
                          <a:effectLst/>
                          <a:latin typeface="Century Gothic" panose="020B0502020202020204" pitchFamily="34" charset="0"/>
                        </a:rPr>
                        <a:t>Gopalpuram</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1400" b="1" i="0" u="none" strike="noStrike" dirty="0">
                          <a:solidFill>
                            <a:srgbClr val="000000"/>
                          </a:solidFill>
                          <a:effectLst/>
                          <a:latin typeface="Century Gothic" panose="020B0502020202020204" pitchFamily="34" charset="0"/>
                        </a:rPr>
                        <a:t>Existing</a:t>
                      </a:r>
                    </a:p>
                    <a:p>
                      <a:pPr algn="l" rtl="0" fontAlgn="ct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err="1">
                          <a:effectLst/>
                          <a:latin typeface="Century Gothic" panose="020B0502020202020204" pitchFamily="34" charset="0"/>
                        </a:rPr>
                        <a:t>Gopalpuram</a:t>
                      </a:r>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chemeClr val="tx1"/>
                          </a:solidFill>
                          <a:effectLst/>
                          <a:latin typeface="Century Gothic" panose="020B0502020202020204" pitchFamily="34" charset="0"/>
                        </a:rPr>
                        <a:t>Existing</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552826">
                <a:tc vMerge="1">
                  <a:txBody>
                    <a:bodyPr/>
                    <a:lstStyle/>
                    <a:p>
                      <a:endParaRPr lang="en-IN"/>
                    </a:p>
                  </a:txBody>
                  <a:tcPr/>
                </a:tc>
                <a:tc vMerge="1">
                  <a:txBody>
                    <a:bodyPr/>
                    <a:lstStyle/>
                    <a:p>
                      <a:endParaRPr lang="en-IN"/>
                    </a:p>
                  </a:txBody>
                  <a:tcPr/>
                </a:tc>
                <a:tc>
                  <a:txBody>
                    <a:bodyPr/>
                    <a:lstStyle/>
                    <a:p>
                      <a:pPr algn="l" rtl="0" fontAlgn="ctr"/>
                      <a:r>
                        <a:rPr lang="en-IN" sz="1400" b="1" u="none" strike="noStrike" dirty="0" err="1">
                          <a:effectLst/>
                          <a:latin typeface="Century Gothic" panose="020B0502020202020204" pitchFamily="34" charset="0"/>
                        </a:rPr>
                        <a:t>Tukaramgate</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chemeClr val="tx1"/>
                          </a:solidFill>
                          <a:effectLst/>
                          <a:latin typeface="Century Gothic" panose="020B0502020202020204" pitchFamily="34" charset="0"/>
                        </a:rPr>
                        <a:t>Existing</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342985">
                <a:tc vMerge="1">
                  <a:txBody>
                    <a:bodyPr/>
                    <a:lstStyle/>
                    <a:p>
                      <a:endParaRPr lang="en-IN"/>
                    </a:p>
                  </a:txBody>
                  <a:tcPr/>
                </a:tc>
                <a:tc vMerge="1">
                  <a:txBody>
                    <a:bodyPr/>
                    <a:lstStyle/>
                    <a:p>
                      <a:endParaRPr lang="en-IN"/>
                    </a:p>
                  </a:txBody>
                  <a:tcPr/>
                </a:tc>
                <a:tc>
                  <a:txBody>
                    <a:bodyPr/>
                    <a:lstStyle/>
                    <a:p>
                      <a:pPr algn="l" rtl="0" fontAlgn="ctr"/>
                      <a:r>
                        <a:rPr lang="en-IN" sz="1400" b="1" u="none" strike="noStrike" dirty="0" err="1">
                          <a:effectLst/>
                          <a:latin typeface="Century Gothic" panose="020B0502020202020204" pitchFamily="34" charset="0"/>
                        </a:rPr>
                        <a:t>Marredpally</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chemeClr val="tx1"/>
                          </a:solidFill>
                          <a:effectLst/>
                          <a:latin typeface="Century Gothic" panose="020B0502020202020204" pitchFamily="34" charset="0"/>
                        </a:rPr>
                        <a:t>Existing</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467336">
                <a:tc rowSpan="3">
                  <a:txBody>
                    <a:bodyPr/>
                    <a:lstStyle/>
                    <a:p>
                      <a:pPr algn="l" rtl="0" fontAlgn="ctr"/>
                      <a:r>
                        <a:rPr lang="en-IN" sz="1400" b="1" u="none" strike="noStrike" dirty="0">
                          <a:effectLst/>
                          <a:latin typeface="Century Gothic" panose="020B0502020202020204" pitchFamily="34" charset="0"/>
                        </a:rPr>
                        <a:t>Mahankali</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1400" b="1" i="0" u="none" strike="noStrike" dirty="0">
                          <a:solidFill>
                            <a:srgbClr val="000000"/>
                          </a:solidFill>
                          <a:effectLst/>
                          <a:latin typeface="Century Gothic" panose="020B0502020202020204" pitchFamily="34" charset="0"/>
                        </a:rPr>
                        <a:t>Existing</a:t>
                      </a:r>
                    </a:p>
                    <a:p>
                      <a:pPr algn="l" rtl="0" fontAlgn="ct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err="1">
                          <a:effectLst/>
                          <a:latin typeface="Century Gothic" panose="020B0502020202020204" pitchFamily="34" charset="0"/>
                        </a:rPr>
                        <a:t>Ramgopalpet</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chemeClr val="tx1"/>
                          </a:solidFill>
                          <a:effectLst/>
                          <a:latin typeface="Century Gothic" panose="020B0502020202020204" pitchFamily="34" charset="0"/>
                        </a:rPr>
                        <a:t>Existing</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385926">
                <a:tc vMerge="1">
                  <a:txBody>
                    <a:bodyPr/>
                    <a:lstStyle/>
                    <a:p>
                      <a:endParaRPr lang="en-IN"/>
                    </a:p>
                  </a:txBody>
                  <a:tcPr/>
                </a:tc>
                <a:tc vMerge="1">
                  <a:txBody>
                    <a:bodyPr/>
                    <a:lstStyle/>
                    <a:p>
                      <a:endParaRPr lang="en-IN"/>
                    </a:p>
                  </a:txBody>
                  <a:tcPr/>
                </a:tc>
                <a:tc>
                  <a:txBody>
                    <a:bodyPr/>
                    <a:lstStyle/>
                    <a:p>
                      <a:pPr algn="l" rtl="0" fontAlgn="ctr"/>
                      <a:r>
                        <a:rPr lang="en-IN" sz="1400" b="1" u="none" strike="noStrike" dirty="0">
                          <a:effectLst/>
                          <a:latin typeface="Century Gothic" panose="020B0502020202020204" pitchFamily="34" charset="0"/>
                        </a:rPr>
                        <a:t>Mahankali</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600" b="1" i="0" u="none" strike="noStrike" dirty="0">
                          <a:solidFill>
                            <a:schemeClr val="tx1"/>
                          </a:solidFill>
                          <a:effectLst/>
                          <a:latin typeface="Century Gothic" panose="020B0502020202020204" pitchFamily="34" charset="0"/>
                        </a:rPr>
                        <a:t>Existing</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342985">
                <a:tc vMerge="1">
                  <a:txBody>
                    <a:bodyPr/>
                    <a:lstStyle/>
                    <a:p>
                      <a:endParaRPr lang="en-IN"/>
                    </a:p>
                  </a:txBody>
                  <a:tcPr/>
                </a:tc>
                <a:tc vMerge="1">
                  <a:txBody>
                    <a:bodyPr/>
                    <a:lstStyle/>
                    <a:p>
                      <a:endParaRPr lang="en-IN"/>
                    </a:p>
                  </a:txBody>
                  <a:tcPr/>
                </a:tc>
                <a:tc>
                  <a:txBody>
                    <a:bodyPr/>
                    <a:lstStyle/>
                    <a:p>
                      <a:pPr algn="l" rtl="0" fontAlgn="ctr"/>
                      <a:r>
                        <a:rPr lang="en-IN" sz="1400" b="1" u="none" strike="noStrike" dirty="0">
                          <a:effectLst/>
                          <a:latin typeface="Century Gothic" panose="020B0502020202020204" pitchFamily="34" charset="0"/>
                        </a:rPr>
                        <a:t>Market </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chemeClr val="tx1"/>
                          </a:solidFill>
                          <a:effectLst/>
                          <a:latin typeface="Century Gothic" panose="020B0502020202020204" pitchFamily="34" charset="0"/>
                        </a:rPr>
                        <a:t>Existing</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342985">
                <a:tc rowSpan="3">
                  <a:txBody>
                    <a:bodyPr/>
                    <a:lstStyle/>
                    <a:p>
                      <a:pPr algn="l" rtl="0" fontAlgn="ctr"/>
                      <a:r>
                        <a:rPr lang="en-IN" sz="1400" b="1" u="none" strike="noStrike" dirty="0" err="1">
                          <a:solidFill>
                            <a:srgbClr val="FF0000"/>
                          </a:solidFill>
                          <a:effectLst/>
                          <a:latin typeface="Century Gothic" panose="020B0502020202020204" pitchFamily="34" charset="0"/>
                        </a:rPr>
                        <a:t>Tirumalgherry</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l" rtl="0" fontAlgn="ctr"/>
                      <a:r>
                        <a:rPr lang="en-IN" sz="1400" b="1" i="0" u="none" strike="noStrike" dirty="0" err="1">
                          <a:solidFill>
                            <a:srgbClr val="FF0000"/>
                          </a:solidFill>
                          <a:effectLst/>
                          <a:latin typeface="Century Gothic" panose="020B0502020202020204" pitchFamily="34" charset="0"/>
                        </a:rPr>
                        <a:t>Kharkhana</a:t>
                      </a:r>
                      <a:r>
                        <a:rPr lang="en-IN" sz="1400" b="1" i="0" u="none" strike="noStrike" dirty="0">
                          <a:solidFill>
                            <a:srgbClr val="FF0000"/>
                          </a:solidFill>
                          <a:effectLst/>
                          <a:latin typeface="Century Gothic" panose="020B0502020202020204" pitchFamily="34" charset="0"/>
                        </a:rPr>
                        <a:t> PS Building, 2</a:t>
                      </a:r>
                      <a:r>
                        <a:rPr lang="en-IN" sz="1400" b="1" i="0" u="none" strike="noStrike" baseline="30000" dirty="0">
                          <a:solidFill>
                            <a:srgbClr val="FF0000"/>
                          </a:solidFill>
                          <a:effectLst/>
                          <a:latin typeface="Century Gothic" panose="020B0502020202020204" pitchFamily="34" charset="0"/>
                        </a:rPr>
                        <a:t>nd</a:t>
                      </a:r>
                      <a:r>
                        <a:rPr lang="en-IN" sz="1400" b="1" i="0" u="none" strike="noStrike" dirty="0">
                          <a:solidFill>
                            <a:srgbClr val="FF0000"/>
                          </a:solidFill>
                          <a:effectLst/>
                          <a:latin typeface="Century Gothic" panose="020B0502020202020204" pitchFamily="34" charset="0"/>
                        </a:rPr>
                        <a:t> Floor</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err="1">
                          <a:effectLst/>
                          <a:latin typeface="Century Gothic" panose="020B0502020202020204" pitchFamily="34" charset="0"/>
                        </a:rPr>
                        <a:t>Bollarum</a:t>
                      </a:r>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chemeClr val="tx1"/>
                          </a:solidFill>
                          <a:effectLst/>
                          <a:latin typeface="Century Gothic" panose="020B0502020202020204" pitchFamily="34" charset="0"/>
                        </a:rPr>
                        <a:t>Existing</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342985">
                <a:tc vMerge="1">
                  <a:txBody>
                    <a:bodyPr/>
                    <a:lstStyle/>
                    <a:p>
                      <a:endParaRPr lang="en-IN"/>
                    </a:p>
                  </a:txBody>
                  <a:tcPr/>
                </a:tc>
                <a:tc vMerge="1">
                  <a:txBody>
                    <a:bodyPr/>
                    <a:lstStyle/>
                    <a:p>
                      <a:endParaRPr lang="en-IN"/>
                    </a:p>
                  </a:txBody>
                  <a:tcPr/>
                </a:tc>
                <a:tc>
                  <a:txBody>
                    <a:bodyPr/>
                    <a:lstStyle/>
                    <a:p>
                      <a:pPr algn="l" rtl="0" fontAlgn="ctr"/>
                      <a:r>
                        <a:rPr lang="en-US" sz="1400" b="1" i="0" u="none" strike="noStrike" dirty="0" err="1">
                          <a:solidFill>
                            <a:schemeClr val="dk1"/>
                          </a:solidFill>
                          <a:effectLst/>
                          <a:latin typeface="Century Gothic" panose="020B0502020202020204" pitchFamily="34" charset="0"/>
                        </a:rPr>
                        <a:t>Tirumalgherry</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chemeClr val="tx1"/>
                          </a:solidFill>
                          <a:effectLst/>
                          <a:latin typeface="Century Gothic" panose="020B0502020202020204" pitchFamily="34" charset="0"/>
                        </a:rPr>
                        <a:t>Existing</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489417">
                <a:tc vMerge="1">
                  <a:txBody>
                    <a:bodyPr/>
                    <a:lstStyle/>
                    <a:p>
                      <a:endParaRPr lang="en-IN"/>
                    </a:p>
                  </a:txBody>
                  <a:tcPr/>
                </a:tc>
                <a:tc vMerge="1">
                  <a:txBody>
                    <a:bodyPr/>
                    <a:lstStyle/>
                    <a:p>
                      <a:endParaRPr lang="en-IN"/>
                    </a:p>
                  </a:txBody>
                  <a:tcPr/>
                </a:tc>
                <a:tc>
                  <a:txBody>
                    <a:bodyPr/>
                    <a:lstStyle/>
                    <a:p>
                      <a:pPr algn="l" rtl="0" fontAlgn="ctr"/>
                      <a:r>
                        <a:rPr lang="en-IN" sz="1400" b="1" u="none" strike="noStrike" dirty="0" err="1">
                          <a:effectLst/>
                          <a:latin typeface="Century Gothic" panose="020B0502020202020204" pitchFamily="34" charset="0"/>
                        </a:rPr>
                        <a:t>Karkhana</a:t>
                      </a:r>
                      <a:endParaRPr lang="en-IN" sz="1400" b="1" u="none" strike="noStrike" dirty="0">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chemeClr val="tx1"/>
                          </a:solidFill>
                          <a:effectLst/>
                          <a:latin typeface="Century Gothic" panose="020B0502020202020204" pitchFamily="34" charset="0"/>
                        </a:rPr>
                        <a:t>Existing</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4"/>
                  </a:ext>
                </a:extLst>
              </a:tr>
              <a:tr h="342985">
                <a:tc>
                  <a:txBody>
                    <a:bodyPr/>
                    <a:lstStyle/>
                    <a:p>
                      <a:pPr algn="l" rtl="0" fontAlgn="ctr"/>
                      <a:r>
                        <a:rPr lang="en-IN" sz="1400" b="1" i="0" u="none" strike="noStrike" dirty="0">
                          <a:solidFill>
                            <a:schemeClr val="tx1"/>
                          </a:solidFill>
                          <a:effectLst/>
                          <a:latin typeface="Century Gothic" panose="020B0502020202020204" pitchFamily="34" charset="0"/>
                        </a:rPr>
                        <a:t>4-divisions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ctr"/>
                      <a:endParaRPr lang="en-IN" sz="14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ctr"/>
                      <a:r>
                        <a:rPr lang="en-IN" sz="1400" b="1" i="0" u="none" strike="noStrike" dirty="0">
                          <a:solidFill>
                            <a:schemeClr val="tx1"/>
                          </a:solidFill>
                          <a:effectLst/>
                          <a:latin typeface="Century Gothic" panose="020B0502020202020204" pitchFamily="34" charset="0"/>
                        </a:rPr>
                        <a:t>11-ps’s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492250343"/>
                  </a:ext>
                </a:extLst>
              </a:tr>
            </a:tbl>
          </a:graphicData>
        </a:graphic>
      </p:graphicFrame>
      <p:sp>
        <p:nvSpPr>
          <p:cNvPr id="4" name="TextBox 3">
            <a:extLst>
              <a:ext uri="{FF2B5EF4-FFF2-40B4-BE49-F238E27FC236}">
                <a16:creationId xmlns:a16="http://schemas.microsoft.com/office/drawing/2014/main" id="{318B2BA6-C2A8-5EF5-E2E9-5283A370BED2}"/>
              </a:ext>
            </a:extLst>
          </p:cNvPr>
          <p:cNvSpPr txBox="1"/>
          <p:nvPr/>
        </p:nvSpPr>
        <p:spPr>
          <a:xfrm>
            <a:off x="74135" y="920750"/>
            <a:ext cx="4101049" cy="923330"/>
          </a:xfrm>
          <a:prstGeom prst="rect">
            <a:avLst/>
          </a:prstGeom>
          <a:noFill/>
        </p:spPr>
        <p:txBody>
          <a:bodyPr wrap="square" rtlCol="0">
            <a:spAutoFit/>
          </a:bodyPr>
          <a:lstStyle/>
          <a:p>
            <a:r>
              <a:rPr lang="en-IN" b="1" dirty="0"/>
              <a:t>Location of Zonal Office:</a:t>
            </a:r>
            <a:r>
              <a:rPr lang="en-IN" dirty="0"/>
              <a:t> </a:t>
            </a:r>
          </a:p>
          <a:p>
            <a:r>
              <a:rPr lang="en-US" dirty="0"/>
              <a:t>Nehru Nagar Colony, West </a:t>
            </a:r>
            <a:r>
              <a:rPr lang="en-US" dirty="0" err="1"/>
              <a:t>Marredpally</a:t>
            </a:r>
            <a:r>
              <a:rPr lang="en-US" dirty="0"/>
              <a:t>, </a:t>
            </a:r>
            <a:r>
              <a:rPr lang="en-US" dirty="0" err="1"/>
              <a:t>Secunderabad</a:t>
            </a:r>
            <a:endParaRPr lang="en-IN"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04800"/>
            <a:ext cx="5388634" cy="523220"/>
          </a:xfrm>
          <a:prstGeom prst="rect">
            <a:avLst/>
          </a:prstGeo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lvl="4">
              <a:spcBef>
                <a:spcPct val="0"/>
              </a:spcBef>
            </a:pPr>
            <a:r>
              <a:rPr lang="en-IN" sz="2800" b="1" cap="all" spc="300" dirty="0">
                <a:solidFill>
                  <a:srgbClr val="002060"/>
                </a:solidFill>
                <a:latin typeface="Bahnschrift SemiBold" pitchFamily="34" charset="0"/>
              </a:rPr>
              <a:t>East Zone</a:t>
            </a:r>
            <a:endParaRPr lang="en-US" sz="2800" b="1" cap="all" spc="300" dirty="0">
              <a:solidFill>
                <a:srgbClr val="002060"/>
              </a:solidFill>
              <a:latin typeface="Bahnschrift SemiBold"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39" t="8487" r="1589" b="24064"/>
          <a:stretch/>
        </p:blipFill>
        <p:spPr>
          <a:xfrm>
            <a:off x="34625" y="1699145"/>
            <a:ext cx="4285615" cy="463839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063540071"/>
              </p:ext>
            </p:extLst>
          </p:nvPr>
        </p:nvGraphicFramePr>
        <p:xfrm>
          <a:off x="4381500" y="156327"/>
          <a:ext cx="7775875" cy="6181211"/>
        </p:xfrm>
        <a:graphic>
          <a:graphicData uri="http://schemas.openxmlformats.org/drawingml/2006/table">
            <a:tbl>
              <a:tblPr>
                <a:tableStyleId>{5C22544A-7EE6-4342-B048-85BDC9FD1C3A}</a:tableStyleId>
              </a:tblPr>
              <a:tblGrid>
                <a:gridCol w="1477235">
                  <a:extLst>
                    <a:ext uri="{9D8B030D-6E8A-4147-A177-3AD203B41FA5}">
                      <a16:colId xmlns:a16="http://schemas.microsoft.com/office/drawing/2014/main" val="20000"/>
                    </a:ext>
                  </a:extLst>
                </a:gridCol>
                <a:gridCol w="1233170">
                  <a:extLst>
                    <a:ext uri="{9D8B030D-6E8A-4147-A177-3AD203B41FA5}">
                      <a16:colId xmlns:a16="http://schemas.microsoft.com/office/drawing/2014/main" val="2976877271"/>
                    </a:ext>
                  </a:extLst>
                </a:gridCol>
                <a:gridCol w="1609272">
                  <a:extLst>
                    <a:ext uri="{9D8B030D-6E8A-4147-A177-3AD203B41FA5}">
                      <a16:colId xmlns:a16="http://schemas.microsoft.com/office/drawing/2014/main" val="20001"/>
                    </a:ext>
                  </a:extLst>
                </a:gridCol>
                <a:gridCol w="1058174">
                  <a:extLst>
                    <a:ext uri="{9D8B030D-6E8A-4147-A177-3AD203B41FA5}">
                      <a16:colId xmlns:a16="http://schemas.microsoft.com/office/drawing/2014/main" val="2118081123"/>
                    </a:ext>
                  </a:extLst>
                </a:gridCol>
                <a:gridCol w="1359625">
                  <a:extLst>
                    <a:ext uri="{9D8B030D-6E8A-4147-A177-3AD203B41FA5}">
                      <a16:colId xmlns:a16="http://schemas.microsoft.com/office/drawing/2014/main" val="20002"/>
                    </a:ext>
                  </a:extLst>
                </a:gridCol>
                <a:gridCol w="1038399">
                  <a:extLst>
                    <a:ext uri="{9D8B030D-6E8A-4147-A177-3AD203B41FA5}">
                      <a16:colId xmlns:a16="http://schemas.microsoft.com/office/drawing/2014/main" val="770677484"/>
                    </a:ext>
                  </a:extLst>
                </a:gridCol>
              </a:tblGrid>
              <a:tr h="1304137">
                <a:tc>
                  <a:txBody>
                    <a:bodyPr/>
                    <a:lstStyle/>
                    <a:p>
                      <a:pPr algn="ctr" rtl="0" fontAlgn="ctr"/>
                      <a:r>
                        <a:rPr lang="en-IN" sz="1600" b="1" u="none" strike="noStrike" dirty="0">
                          <a:solidFill>
                            <a:schemeClr val="bg1"/>
                          </a:solidFill>
                          <a:effectLst/>
                          <a:latin typeface="Century Gothic" panose="020B0502020202020204" pitchFamily="34" charset="0"/>
                        </a:rPr>
                        <a:t>Division</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i="0" u="none" strike="noStrike" dirty="0">
                          <a:solidFill>
                            <a:schemeClr val="bg1"/>
                          </a:solidFill>
                          <a:effectLst/>
                          <a:latin typeface="Century Gothic" panose="020B0502020202020204" pitchFamily="34" charset="0"/>
                        </a:rPr>
                        <a:t>ACP Office-location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u="none" strike="noStrike" dirty="0">
                          <a:solidFill>
                            <a:schemeClr val="bg1"/>
                          </a:solidFill>
                          <a:effectLst/>
                          <a:latin typeface="Century Gothic" panose="020B0502020202020204" pitchFamily="34" charset="0"/>
                        </a:rPr>
                        <a:t>Police Stations </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US" sz="1600" b="1" i="0" u="none" strike="noStrike" dirty="0">
                          <a:solidFill>
                            <a:schemeClr val="bg1"/>
                          </a:solidFill>
                          <a:effectLst/>
                          <a:latin typeface="Century Gothic" panose="020B0502020202020204" pitchFamily="34" charset="0"/>
                        </a:rPr>
                        <a:t>Category Of Police Stations</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u="none" strike="noStrike" dirty="0">
                          <a:solidFill>
                            <a:schemeClr val="bg1"/>
                          </a:solidFill>
                          <a:effectLst/>
                          <a:latin typeface="Century Gothic" panose="020B0502020202020204" pitchFamily="34" charset="0"/>
                        </a:rPr>
                        <a:t>Created With Areas From Police Station</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i="0" u="none" strike="noStrike" dirty="0">
                          <a:solidFill>
                            <a:schemeClr val="bg1"/>
                          </a:solidFill>
                          <a:effectLst/>
                          <a:latin typeface="Century Gothic" panose="020B0502020202020204" pitchFamily="34" charset="0"/>
                        </a:rPr>
                        <a:t>PS Location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264792">
                <a:tc rowSpan="2">
                  <a:txBody>
                    <a:bodyPr/>
                    <a:lstStyle/>
                    <a:p>
                      <a:pPr algn="l" rtl="0" fontAlgn="ctr"/>
                      <a:r>
                        <a:rPr lang="en-IN" sz="1400" b="1" u="none" strike="noStrike" dirty="0" err="1">
                          <a:effectLst/>
                          <a:latin typeface="Century Gothic" panose="020B0502020202020204" pitchFamily="34" charset="0"/>
                        </a:rPr>
                        <a:t>Kachiguda</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1400" b="1" i="0" u="none" strike="noStrike" dirty="0">
                          <a:solidFill>
                            <a:srgbClr val="000000"/>
                          </a:solidFill>
                          <a:effectLst/>
                          <a:latin typeface="Century Gothic" panose="020B0502020202020204" pitchFamily="34" charset="0"/>
                        </a:rPr>
                        <a:t>Existing</a:t>
                      </a:r>
                    </a:p>
                    <a:p>
                      <a:pPr algn="l" rtl="0" fontAlgn="ct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err="1">
                          <a:effectLst/>
                          <a:latin typeface="Century Gothic" panose="020B0502020202020204" pitchFamily="34" charset="0"/>
                        </a:rPr>
                        <a:t>Amberpet</a:t>
                      </a:r>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Existing</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269134">
                <a:tc vMerge="1">
                  <a:txBody>
                    <a:bodyPr/>
                    <a:lstStyle/>
                    <a:p>
                      <a:pPr algn="l" rtl="0" fontAlgn="ctr"/>
                      <a:endParaRPr lang="en-IN" sz="1600" b="1" i="0" u="none" strike="noStrike" dirty="0">
                        <a:solidFill>
                          <a:srgbClr val="00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vMerge="1">
                  <a:txBody>
                    <a:bodyPr/>
                    <a:lstStyle/>
                    <a:p>
                      <a:endParaRPr lang="en-IN"/>
                    </a:p>
                  </a:txBody>
                  <a:tcPr/>
                </a:tc>
                <a:tc>
                  <a:txBody>
                    <a:bodyPr/>
                    <a:lstStyle/>
                    <a:p>
                      <a:pPr algn="l" rtl="0" fontAlgn="ctr"/>
                      <a:r>
                        <a:rPr lang="en-IN" sz="1400" b="1" u="none" strike="noStrike" dirty="0" err="1">
                          <a:effectLst/>
                          <a:latin typeface="Century Gothic" panose="020B0502020202020204" pitchFamily="34" charset="0"/>
                        </a:rPr>
                        <a:t>Kachiguda</a:t>
                      </a:r>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Existing</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264792">
                <a:tc rowSpan="6">
                  <a:txBody>
                    <a:bodyPr/>
                    <a:lstStyle/>
                    <a:p>
                      <a:pPr algn="l" rtl="0" fontAlgn="ctr"/>
                      <a:r>
                        <a:rPr lang="en-IN" sz="1400" b="1" u="none" strike="noStrike" dirty="0" err="1">
                          <a:solidFill>
                            <a:srgbClr val="FF0000"/>
                          </a:solidFill>
                          <a:effectLst/>
                          <a:latin typeface="Century Gothic" panose="020B0502020202020204" pitchFamily="34" charset="0"/>
                        </a:rPr>
                        <a:t>Chilkalguda</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6">
                  <a:txBody>
                    <a:bodyPr/>
                    <a:lstStyle/>
                    <a:p>
                      <a:pPr algn="ctr" rtl="0" fontAlgn="ctr"/>
                      <a:r>
                        <a:rPr lang="en-IN" sz="1400" b="1" i="0" u="none" strike="noStrike" dirty="0" err="1">
                          <a:solidFill>
                            <a:srgbClr val="FF0000"/>
                          </a:solidFill>
                          <a:effectLst/>
                          <a:latin typeface="Century Gothic" panose="020B0502020202020204" pitchFamily="34" charset="0"/>
                        </a:rPr>
                        <a:t>Boudha</a:t>
                      </a:r>
                      <a:r>
                        <a:rPr lang="en-IN" sz="1400" b="1" i="0" u="none" strike="noStrike" dirty="0">
                          <a:solidFill>
                            <a:srgbClr val="FF0000"/>
                          </a:solidFill>
                          <a:effectLst/>
                          <a:latin typeface="Century Gothic" panose="020B0502020202020204" pitchFamily="34" charset="0"/>
                        </a:rPr>
                        <a:t> Nagar Community Hall, 1</a:t>
                      </a:r>
                      <a:r>
                        <a:rPr lang="en-IN" sz="1400" b="1" i="0" u="none" strike="noStrike" baseline="30000" dirty="0">
                          <a:solidFill>
                            <a:srgbClr val="FF0000"/>
                          </a:solidFill>
                          <a:effectLst/>
                          <a:latin typeface="Century Gothic" panose="020B0502020202020204" pitchFamily="34" charset="0"/>
                        </a:rPr>
                        <a:t>st</a:t>
                      </a:r>
                      <a:r>
                        <a:rPr lang="en-IN" sz="1400" b="1" i="0" u="none" strike="noStrike" dirty="0">
                          <a:solidFill>
                            <a:srgbClr val="FF0000"/>
                          </a:solidFill>
                          <a:effectLst/>
                          <a:latin typeface="Century Gothic" panose="020B0502020202020204" pitchFamily="34" charset="0"/>
                        </a:rPr>
                        <a:t> Floor</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err="1">
                          <a:effectLst/>
                          <a:latin typeface="Century Gothic" panose="020B0502020202020204" pitchFamily="34" charset="0"/>
                        </a:rPr>
                        <a:t>Lalaguda</a:t>
                      </a:r>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Existing</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264792">
                <a:tc vMerge="1">
                  <a:txBody>
                    <a:bodyPr/>
                    <a:lstStyle/>
                    <a:p>
                      <a:pPr algn="l" rtl="0" fontAlgn="ct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vMerge="1">
                  <a:txBody>
                    <a:bodyPr/>
                    <a:lstStyle/>
                    <a:p>
                      <a:endParaRPr lang="en-IN"/>
                    </a:p>
                  </a:txBody>
                  <a:tcPr/>
                </a:tc>
                <a:tc>
                  <a:txBody>
                    <a:bodyPr/>
                    <a:lstStyle/>
                    <a:p>
                      <a:pPr algn="l" rtl="0" fontAlgn="ctr"/>
                      <a:r>
                        <a:rPr lang="en-IN" sz="1400" b="1" u="none" strike="noStrike" dirty="0" err="1">
                          <a:effectLst/>
                          <a:latin typeface="Century Gothic" panose="020B0502020202020204" pitchFamily="34" charset="0"/>
                        </a:rPr>
                        <a:t>Chilkalguda</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Existing</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828583">
                <a:tc vMerge="1">
                  <a:txBody>
                    <a:bodyPr/>
                    <a:lstStyle/>
                    <a:p>
                      <a:endParaRPr lang="en-IN"/>
                    </a:p>
                  </a:txBody>
                  <a:tcPr/>
                </a:tc>
                <a:tc vMerge="1">
                  <a:txBody>
                    <a:bodyPr/>
                    <a:lstStyle/>
                    <a:p>
                      <a:endParaRPr lang="en-IN"/>
                    </a:p>
                  </a:txBody>
                  <a:tcPr/>
                </a:tc>
                <a:tc rowSpan="4">
                  <a:txBody>
                    <a:bodyPr/>
                    <a:lstStyle/>
                    <a:p>
                      <a:pPr algn="l" rtl="0" fontAlgn="ctr"/>
                      <a:r>
                        <a:rPr lang="en-IN" sz="1400" b="1" u="none" strike="noStrike" dirty="0">
                          <a:solidFill>
                            <a:srgbClr val="FF0000"/>
                          </a:solidFill>
                          <a:effectLst/>
                          <a:latin typeface="Century Gothic" panose="020B0502020202020204" pitchFamily="34" charset="0"/>
                        </a:rPr>
                        <a:t> </a:t>
                      </a:r>
                      <a:r>
                        <a:rPr lang="en-IN" sz="1400" b="1" u="none" strike="noStrike" dirty="0" err="1">
                          <a:solidFill>
                            <a:srgbClr val="FF0000"/>
                          </a:solidFill>
                          <a:effectLst/>
                          <a:latin typeface="Century Gothic" panose="020B0502020202020204" pitchFamily="34" charset="0"/>
                        </a:rPr>
                        <a:t>Warasiguda</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row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0000"/>
                          </a:solidFill>
                          <a:effectLst/>
                          <a:latin typeface="Century Gothic" panose="020B0502020202020204" pitchFamily="34" charset="0"/>
                        </a:rPr>
                        <a:t>C</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rtl="0" fontAlgn="b"/>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r>
                        <a:rPr lang="en-IN" sz="1200" b="1" i="0" u="none" strike="noStrike" dirty="0" err="1">
                          <a:solidFill>
                            <a:srgbClr val="FF0000"/>
                          </a:solidFill>
                          <a:effectLst/>
                          <a:latin typeface="Century Gothic" panose="020B0502020202020204" pitchFamily="34" charset="0"/>
                        </a:rPr>
                        <a:t>Boudha</a:t>
                      </a:r>
                      <a:r>
                        <a:rPr lang="en-IN" sz="1200" b="1" i="0" u="none" strike="noStrike" dirty="0">
                          <a:solidFill>
                            <a:srgbClr val="FF0000"/>
                          </a:solidFill>
                          <a:effectLst/>
                          <a:latin typeface="Century Gothic" panose="020B0502020202020204" pitchFamily="34" charset="0"/>
                        </a:rPr>
                        <a:t> Nagar GHMC Community Hall</a:t>
                      </a:r>
                      <a:endParaRPr lang="en-IN" sz="12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40344097"/>
                  </a:ext>
                </a:extLst>
              </a:tr>
              <a:tr h="255471">
                <a:tc vMerge="1">
                  <a:txBody>
                    <a:bodyPr/>
                    <a:lstStyle/>
                    <a:p>
                      <a:pPr algn="l" rtl="0" fontAlgn="ct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vMerge="1">
                  <a:txBody>
                    <a:bodyPr/>
                    <a:lstStyle/>
                    <a:p>
                      <a:endParaRPr lang="en-IN"/>
                    </a:p>
                  </a:txBody>
                  <a:tcPr/>
                </a:tc>
                <a:tc vMerge="1">
                  <a:txBody>
                    <a:bodyPr/>
                    <a:lstStyle/>
                    <a:p>
                      <a:pPr algn="l" rtl="0" fontAlgn="ctr"/>
                      <a:r>
                        <a:rPr lang="en-IN" sz="1600" b="1" u="none" strike="noStrike" dirty="0">
                          <a:solidFill>
                            <a:srgbClr val="FF0000"/>
                          </a:solidFill>
                          <a:effectLst/>
                          <a:latin typeface="Century Gothic" panose="020B0502020202020204" pitchFamily="34" charset="0"/>
                        </a:rPr>
                        <a:t> WARASIGUDA</a:t>
                      </a: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vMerge="1">
                  <a:txBody>
                    <a:bodyPr/>
                    <a:lstStyle/>
                    <a:p>
                      <a:pPr algn="ctr" rtl="0" fontAlgn="ct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Musheerabad</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271492">
                <a:tc vMerge="1">
                  <a:txBody>
                    <a:bodyPr/>
                    <a:lstStyle/>
                    <a:p>
                      <a:pPr algn="l" rtl="0" fontAlgn="ct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b"/>
                      <a:r>
                        <a:rPr lang="en-IN" sz="1400" b="1" u="none" strike="noStrike" dirty="0">
                          <a:effectLst/>
                          <a:latin typeface="Century Gothic" panose="020B0502020202020204" pitchFamily="34" charset="0"/>
                        </a:rPr>
                        <a:t> </a:t>
                      </a:r>
                      <a:r>
                        <a:rPr lang="en-IN" sz="1400" b="1" u="none" strike="noStrike" dirty="0" err="1">
                          <a:effectLst/>
                          <a:latin typeface="Century Gothic" panose="020B0502020202020204" pitchFamily="34" charset="0"/>
                        </a:rPr>
                        <a:t>Chilkalguda</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239369">
                <a:tc vMerge="1">
                  <a:txBody>
                    <a:bodyPr/>
                    <a:lstStyle/>
                    <a:p>
                      <a:pPr algn="l" rtl="0" fontAlgn="ct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vMerge="1">
                  <a:txBody>
                    <a:bodyPr/>
                    <a:lstStyle/>
                    <a:p>
                      <a:endParaRPr lang="en-IN"/>
                    </a:p>
                  </a:txBody>
                  <a:tcPr/>
                </a:tc>
                <a:tc vMerge="1">
                  <a:txBody>
                    <a:bodyPr/>
                    <a:lstStyle/>
                    <a:p>
                      <a:endParaRPr lang="en-IN" dirty="0"/>
                    </a:p>
                  </a:txBody>
                  <a:tcPr/>
                </a:tc>
                <a:tc vMerge="1">
                  <a:txBody>
                    <a:bodyPr/>
                    <a:lstStyle/>
                    <a:p>
                      <a:endParaRPr lang="en-IN" dirty="0"/>
                    </a:p>
                  </a:txBody>
                  <a:tcPr/>
                </a:tc>
                <a:tc>
                  <a:txBody>
                    <a:bodyPr/>
                    <a:lstStyle/>
                    <a:p>
                      <a:pPr algn="l" rtl="0" fontAlgn="b"/>
                      <a:r>
                        <a:rPr lang="en-IN" sz="1400" b="1" u="none" strike="noStrike" dirty="0">
                          <a:effectLst/>
                          <a:latin typeface="Century Gothic" panose="020B0502020202020204" pitchFamily="34" charset="0"/>
                        </a:rPr>
                        <a:t> </a:t>
                      </a:r>
                      <a:r>
                        <a:rPr lang="en-IN" sz="1400" b="1" u="none" strike="noStrike" dirty="0" err="1">
                          <a:effectLst/>
                          <a:latin typeface="Century Gothic" panose="020B0502020202020204" pitchFamily="34" charset="0"/>
                        </a:rPr>
                        <a:t>Nallakunta</a:t>
                      </a:r>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524092">
                <a:tc rowSpan="2">
                  <a:txBody>
                    <a:bodyPr/>
                    <a:lstStyle/>
                    <a:p>
                      <a:pPr algn="l" rtl="0" fontAlgn="ctr"/>
                      <a:r>
                        <a:rPr lang="en-IN" sz="1400" b="1" u="none" strike="noStrike" dirty="0">
                          <a:solidFill>
                            <a:srgbClr val="FF0000"/>
                          </a:solidFill>
                          <a:effectLst/>
                          <a:latin typeface="Century Gothic" panose="020B0502020202020204" pitchFamily="34" charset="0"/>
                        </a:rPr>
                        <a:t>Osmania University</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l" rtl="0" fontAlgn="ctr"/>
                      <a:r>
                        <a:rPr lang="en-IN" sz="1400" b="1" i="0" u="none" strike="noStrike" dirty="0">
                          <a:solidFill>
                            <a:srgbClr val="FF0000"/>
                          </a:solidFill>
                          <a:effectLst/>
                          <a:latin typeface="Century Gothic" panose="020B0502020202020204" pitchFamily="34" charset="0"/>
                        </a:rPr>
                        <a:t>Existing O.U. PS Building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a:effectLst/>
                          <a:latin typeface="Century Gothic" panose="020B0502020202020204" pitchFamily="34" charset="0"/>
                        </a:rPr>
                        <a:t>Osmania</a:t>
                      </a:r>
                    </a:p>
                    <a:p>
                      <a:pPr algn="l" rtl="0" fontAlgn="ctr"/>
                      <a:r>
                        <a:rPr lang="en-IN" sz="1400" b="1" u="none" strike="noStrike" dirty="0">
                          <a:effectLst/>
                          <a:latin typeface="Century Gothic" panose="020B0502020202020204" pitchFamily="34" charset="0"/>
                        </a:rPr>
                        <a:t>University</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A</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Existing</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269134">
                <a:tc vMerge="1">
                  <a:txBody>
                    <a:bodyPr/>
                    <a:lstStyle/>
                    <a:p>
                      <a:pPr algn="l" rtl="0" fontAlgn="ct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vMerge="1">
                  <a:txBody>
                    <a:bodyPr/>
                    <a:lstStyle/>
                    <a:p>
                      <a:endParaRPr lang="en-IN"/>
                    </a:p>
                  </a:txBody>
                  <a:tcPr/>
                </a:tc>
                <a:tc>
                  <a:txBody>
                    <a:bodyPr/>
                    <a:lstStyle/>
                    <a:p>
                      <a:pPr algn="l" rtl="0" fontAlgn="ctr"/>
                      <a:r>
                        <a:rPr lang="en-IN" sz="1400" b="1" u="none" strike="noStrike" dirty="0" err="1">
                          <a:effectLst/>
                          <a:latin typeface="Century Gothic" panose="020B0502020202020204" pitchFamily="34" charset="0"/>
                        </a:rPr>
                        <a:t>Nallakunta</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Existing</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325803">
                <a:tc rowSpan="3">
                  <a:txBody>
                    <a:bodyPr/>
                    <a:lstStyle/>
                    <a:p>
                      <a:pPr algn="l" rtl="0" fontAlgn="ctr"/>
                      <a:r>
                        <a:rPr lang="en-IN" sz="1400" b="1" u="none" strike="noStrike" dirty="0">
                          <a:effectLst/>
                          <a:latin typeface="Century Gothic" panose="020B0502020202020204" pitchFamily="34" charset="0"/>
                        </a:rPr>
                        <a:t>Sultan Bazar</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14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a:effectLst/>
                          <a:latin typeface="Century Gothic" panose="020B0502020202020204" pitchFamily="34" charset="0"/>
                        </a:rPr>
                        <a:t>Sultan Bazar </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64628996"/>
                  </a:ext>
                </a:extLst>
              </a:tr>
              <a:tr h="279995">
                <a:tc vMerge="1">
                  <a:txBody>
                    <a:bodyPr/>
                    <a:lstStyle/>
                    <a:p>
                      <a:pPr algn="l" rtl="0" fontAlgn="ctr"/>
                      <a:endParaRPr lang="en-IN" sz="1600" b="1" i="0" u="none" strike="noStrike" dirty="0">
                        <a:solidFill>
                          <a:srgbClr val="000000"/>
                        </a:solidFill>
                        <a:effectLst/>
                        <a:latin typeface="Century Gothic" panose="020B0502020202020204" pitchFamily="34" charset="0"/>
                      </a:endParaRPr>
                    </a:p>
                  </a:txBody>
                  <a:tcPr marL="3810" marR="3810" marT="3810" marB="0" anchor="ctr">
                    <a:lnT w="6350" cap="flat" cmpd="sng" algn="ctr">
                      <a:solidFill>
                        <a:schemeClr val="tx1"/>
                      </a:solidFill>
                      <a:prstDash val="solid"/>
                      <a:round/>
                      <a:headEnd type="none" w="med" len="med"/>
                      <a:tailEnd type="none" w="med" len="med"/>
                    </a:lnT>
                    <a:solidFill>
                      <a:schemeClr val="accent5">
                        <a:lumMod val="20000"/>
                        <a:lumOff val="80000"/>
                      </a:schemeClr>
                    </a:solidFill>
                  </a:tcPr>
                </a:tc>
                <a:tc vMerge="1">
                  <a:txBody>
                    <a:bodyPr/>
                    <a:lstStyle/>
                    <a:p>
                      <a:endParaRPr lang="en-IN"/>
                    </a:p>
                  </a:txBody>
                  <a:tcPr>
                    <a:lnT w="6350" cap="flat" cmpd="sng" algn="ctr">
                      <a:solidFill>
                        <a:schemeClr val="tx1"/>
                      </a:solidFill>
                      <a:prstDash val="solid"/>
                      <a:round/>
                      <a:headEnd type="none" w="med" len="med"/>
                      <a:tailEnd type="none" w="med" len="med"/>
                    </a:lnT>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1400" b="1" i="0" u="none" strike="noStrike" dirty="0" err="1">
                          <a:solidFill>
                            <a:srgbClr val="000000"/>
                          </a:solidFill>
                          <a:effectLst/>
                          <a:latin typeface="Century Gothic" panose="020B0502020202020204" pitchFamily="34" charset="0"/>
                        </a:rPr>
                        <a:t>Afzalgunj</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Existing</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344570">
                <a:tc vMerge="1">
                  <a:txBody>
                    <a:bodyPr/>
                    <a:lstStyle/>
                    <a:p>
                      <a:pPr algn="l" rtl="0" fontAlgn="ct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pPr algn="l" rtl="0" fontAlgn="ct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err="1">
                          <a:effectLst/>
                          <a:latin typeface="Century Gothic" panose="020B0502020202020204" pitchFamily="34" charset="0"/>
                        </a:rPr>
                        <a:t>Narayanguda</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400" b="1" i="0" u="none" strike="noStrike" dirty="0">
                          <a:solidFill>
                            <a:srgbClr val="000000"/>
                          </a:solidFill>
                          <a:effectLst/>
                          <a:latin typeface="Century Gothic" panose="020B0502020202020204" pitchFamily="34" charset="0"/>
                        </a:rPr>
                        <a:t>B</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400" b="1" u="none" strike="noStrike" dirty="0">
                          <a:effectLst/>
                          <a:latin typeface="Century Gothic" panose="020B0502020202020204" pitchFamily="34" charset="0"/>
                        </a:rPr>
                        <a:t>Existing</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16655101"/>
                  </a:ext>
                </a:extLst>
              </a:tr>
              <a:tr h="475055">
                <a:tc>
                  <a:txBody>
                    <a:bodyPr/>
                    <a:lstStyle/>
                    <a:p>
                      <a:pPr algn="l" rtl="0" fontAlgn="ctr"/>
                      <a:r>
                        <a:rPr lang="en-IN" sz="1400" b="1" i="0" u="none" strike="noStrike" dirty="0">
                          <a:solidFill>
                            <a:srgbClr val="000000"/>
                          </a:solidFill>
                          <a:effectLst/>
                          <a:latin typeface="Century Gothic" panose="020B0502020202020204" pitchFamily="34" charset="0"/>
                        </a:rPr>
                        <a:t>4-divisions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ct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ctr"/>
                      <a:r>
                        <a:rPr lang="en-IN" sz="1400" b="1" i="0" u="none" strike="noStrike" dirty="0">
                          <a:solidFill>
                            <a:srgbClr val="000000"/>
                          </a:solidFill>
                          <a:effectLst/>
                          <a:latin typeface="Century Gothic" panose="020B0502020202020204" pitchFamily="34" charset="0"/>
                        </a:rPr>
                        <a:t>10-ps’s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25923608"/>
                  </a:ext>
                </a:extLst>
              </a:tr>
            </a:tbl>
          </a:graphicData>
        </a:graphic>
      </p:graphicFrame>
      <p:sp>
        <p:nvSpPr>
          <p:cNvPr id="3" name="TextBox 2">
            <a:extLst>
              <a:ext uri="{FF2B5EF4-FFF2-40B4-BE49-F238E27FC236}">
                <a16:creationId xmlns:a16="http://schemas.microsoft.com/office/drawing/2014/main" id="{910213C3-74C7-A2F8-3887-E139ACF3984E}"/>
              </a:ext>
            </a:extLst>
          </p:cNvPr>
          <p:cNvSpPr txBox="1"/>
          <p:nvPr/>
        </p:nvSpPr>
        <p:spPr>
          <a:xfrm>
            <a:off x="74135" y="920750"/>
            <a:ext cx="4405850" cy="923330"/>
          </a:xfrm>
          <a:prstGeom prst="rect">
            <a:avLst/>
          </a:prstGeom>
          <a:noFill/>
        </p:spPr>
        <p:txBody>
          <a:bodyPr wrap="square" rtlCol="0">
            <a:spAutoFit/>
          </a:bodyPr>
          <a:lstStyle/>
          <a:p>
            <a:r>
              <a:rPr lang="en-IN" b="1" dirty="0"/>
              <a:t>Location of Zonal Office:</a:t>
            </a:r>
            <a:r>
              <a:rPr lang="en-IN" dirty="0"/>
              <a:t> </a:t>
            </a:r>
          </a:p>
          <a:p>
            <a:r>
              <a:rPr lang="en-US" dirty="0" err="1"/>
              <a:t>Moosarambagh</a:t>
            </a:r>
            <a:r>
              <a:rPr lang="en-US" dirty="0"/>
              <a:t> Rd, </a:t>
            </a:r>
            <a:r>
              <a:rPr lang="en-US" dirty="0" err="1"/>
              <a:t>Premnagar</a:t>
            </a:r>
            <a:r>
              <a:rPr lang="en-US" dirty="0"/>
              <a:t>, Police Colony, </a:t>
            </a:r>
            <a:r>
              <a:rPr lang="en-US" dirty="0" err="1"/>
              <a:t>Amberpet</a:t>
            </a:r>
            <a:endParaRPr lang="en-IN"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304800"/>
            <a:ext cx="4537494" cy="523220"/>
          </a:xfrm>
          <a:prstGeom prst="rect">
            <a:avLst/>
          </a:prstGeo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lvl="1">
              <a:spcBef>
                <a:spcPct val="0"/>
              </a:spcBef>
            </a:pPr>
            <a:r>
              <a:rPr lang="en-IN" sz="2800" b="1" cap="all" spc="300" dirty="0">
                <a:solidFill>
                  <a:srgbClr val="002060"/>
                </a:solidFill>
                <a:latin typeface="Bahnschrift SemiBold" pitchFamily="34" charset="0"/>
              </a:rPr>
              <a:t>West Zone</a:t>
            </a:r>
            <a:endParaRPr lang="en-US" sz="2800" b="1" cap="all" spc="300" dirty="0">
              <a:solidFill>
                <a:srgbClr val="002060"/>
              </a:solidFill>
              <a:latin typeface="Bahnschrift SemiBold"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651" t="20734" r="2013" b="22151"/>
          <a:stretch/>
        </p:blipFill>
        <p:spPr>
          <a:xfrm>
            <a:off x="-1" y="1823582"/>
            <a:ext cx="4013133" cy="371629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865456887"/>
              </p:ext>
            </p:extLst>
          </p:nvPr>
        </p:nvGraphicFramePr>
        <p:xfrm>
          <a:off x="4203510" y="133505"/>
          <a:ext cx="7798113" cy="6336230"/>
        </p:xfrm>
        <a:graphic>
          <a:graphicData uri="http://schemas.openxmlformats.org/drawingml/2006/table">
            <a:tbl>
              <a:tblPr>
                <a:tableStyleId>{5C22544A-7EE6-4342-B048-85BDC9FD1C3A}</a:tableStyleId>
              </a:tblPr>
              <a:tblGrid>
                <a:gridCol w="1330208">
                  <a:extLst>
                    <a:ext uri="{9D8B030D-6E8A-4147-A177-3AD203B41FA5}">
                      <a16:colId xmlns:a16="http://schemas.microsoft.com/office/drawing/2014/main" val="20000"/>
                    </a:ext>
                  </a:extLst>
                </a:gridCol>
                <a:gridCol w="1151500">
                  <a:extLst>
                    <a:ext uri="{9D8B030D-6E8A-4147-A177-3AD203B41FA5}">
                      <a16:colId xmlns:a16="http://schemas.microsoft.com/office/drawing/2014/main" val="3549261725"/>
                    </a:ext>
                  </a:extLst>
                </a:gridCol>
                <a:gridCol w="1332842">
                  <a:extLst>
                    <a:ext uri="{9D8B030D-6E8A-4147-A177-3AD203B41FA5}">
                      <a16:colId xmlns:a16="http://schemas.microsoft.com/office/drawing/2014/main" val="20001"/>
                    </a:ext>
                  </a:extLst>
                </a:gridCol>
                <a:gridCol w="1009934">
                  <a:extLst>
                    <a:ext uri="{9D8B030D-6E8A-4147-A177-3AD203B41FA5}">
                      <a16:colId xmlns:a16="http://schemas.microsoft.com/office/drawing/2014/main" val="1680167329"/>
                    </a:ext>
                  </a:extLst>
                </a:gridCol>
                <a:gridCol w="1426191">
                  <a:extLst>
                    <a:ext uri="{9D8B030D-6E8A-4147-A177-3AD203B41FA5}">
                      <a16:colId xmlns:a16="http://schemas.microsoft.com/office/drawing/2014/main" val="20002"/>
                    </a:ext>
                  </a:extLst>
                </a:gridCol>
                <a:gridCol w="1547438">
                  <a:extLst>
                    <a:ext uri="{9D8B030D-6E8A-4147-A177-3AD203B41FA5}">
                      <a16:colId xmlns:a16="http://schemas.microsoft.com/office/drawing/2014/main" val="1257378903"/>
                    </a:ext>
                  </a:extLst>
                </a:gridCol>
              </a:tblGrid>
              <a:tr h="624737">
                <a:tc>
                  <a:txBody>
                    <a:bodyPr/>
                    <a:lstStyle/>
                    <a:p>
                      <a:pPr algn="ctr" rtl="0" fontAlgn="ctr"/>
                      <a:r>
                        <a:rPr lang="en-IN" sz="1400" b="1" u="none" strike="noStrike" dirty="0">
                          <a:solidFill>
                            <a:schemeClr val="bg1"/>
                          </a:solidFill>
                          <a:effectLst/>
                          <a:latin typeface="Century Gothic" panose="020B0502020202020204" pitchFamily="34" charset="0"/>
                        </a:rPr>
                        <a:t>Division</a:t>
                      </a:r>
                      <a:endParaRPr lang="en-IN" sz="14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400" b="1" i="0" u="none" strike="noStrike" dirty="0">
                          <a:solidFill>
                            <a:schemeClr val="bg1"/>
                          </a:solidFill>
                          <a:effectLst/>
                          <a:latin typeface="Century Gothic" panose="020B0502020202020204" pitchFamily="34" charset="0"/>
                        </a:rPr>
                        <a:t>ACP Office-location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400" b="1" u="none" strike="noStrike" dirty="0">
                          <a:solidFill>
                            <a:schemeClr val="bg1"/>
                          </a:solidFill>
                          <a:effectLst/>
                          <a:latin typeface="Century Gothic" panose="020B0502020202020204" pitchFamily="34" charset="0"/>
                        </a:rPr>
                        <a:t>Police Stations </a:t>
                      </a:r>
                      <a:endParaRPr lang="en-IN" sz="14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US" sz="1400" b="1" i="0" u="none" strike="noStrike" dirty="0">
                          <a:solidFill>
                            <a:schemeClr val="bg1"/>
                          </a:solidFill>
                          <a:effectLst/>
                          <a:latin typeface="Century Gothic" panose="020B0502020202020204" pitchFamily="34" charset="0"/>
                        </a:rPr>
                        <a:t>Category Of Police Stations</a:t>
                      </a:r>
                      <a:endParaRPr lang="en-IN" sz="14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400" b="1" u="none" strike="noStrike" dirty="0">
                          <a:solidFill>
                            <a:schemeClr val="bg1"/>
                          </a:solidFill>
                          <a:effectLst/>
                          <a:latin typeface="Century Gothic" panose="020B0502020202020204" pitchFamily="34" charset="0"/>
                        </a:rPr>
                        <a:t>Created With Areas From Police Station</a:t>
                      </a:r>
                      <a:endParaRPr lang="en-IN" sz="14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400" b="1" i="0" u="none" strike="noStrike" dirty="0">
                          <a:solidFill>
                            <a:schemeClr val="bg1"/>
                          </a:solidFill>
                          <a:effectLst/>
                          <a:latin typeface="Century Gothic" panose="020B0502020202020204" pitchFamily="34" charset="0"/>
                        </a:rPr>
                        <a:t>PS Location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219519">
                <a:tc rowSpan="5">
                  <a:txBody>
                    <a:bodyPr/>
                    <a:lstStyle/>
                    <a:p>
                      <a:pPr algn="l" rtl="0" fontAlgn="ctr"/>
                      <a:r>
                        <a:rPr lang="en-IN" sz="1400" b="1" u="none" strike="noStrike" dirty="0">
                          <a:effectLst/>
                          <a:latin typeface="Century Gothic" panose="020B0502020202020204" pitchFamily="34" charset="0"/>
                        </a:rPr>
                        <a:t>Banjara Hills</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5">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1400" b="1" i="0" u="none" strike="noStrike" dirty="0">
                          <a:solidFill>
                            <a:srgbClr val="000000"/>
                          </a:solidFill>
                          <a:effectLst/>
                          <a:latin typeface="Century Gothic" panose="020B0502020202020204" pitchFamily="34" charset="0"/>
                        </a:rPr>
                        <a:t>Existing</a:t>
                      </a:r>
                    </a:p>
                    <a:p>
                      <a:pPr algn="l" rtl="0" fontAlgn="ct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a:effectLst/>
                          <a:latin typeface="Century Gothic" panose="020B0502020202020204" pitchFamily="34" charset="0"/>
                        </a:rPr>
                        <a:t>Banjara Hills </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A</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624737">
                <a:tc vMerge="1">
                  <a:txBody>
                    <a:bodyPr/>
                    <a:lstStyle/>
                    <a:p>
                      <a:endParaRPr lang="en-IN"/>
                    </a:p>
                  </a:txBody>
                  <a:tcPr/>
                </a:tc>
                <a:tc vMerge="1">
                  <a:txBody>
                    <a:bodyPr/>
                    <a:lstStyle/>
                    <a:p>
                      <a:endParaRPr lang="en-IN"/>
                    </a:p>
                  </a:txBody>
                  <a:tcPr/>
                </a:tc>
                <a:tc rowSpan="4">
                  <a:txBody>
                    <a:bodyPr/>
                    <a:lstStyle/>
                    <a:p>
                      <a:pPr algn="l" rtl="0" fontAlgn="ctr"/>
                      <a:r>
                        <a:rPr lang="en-IN" sz="1400" b="1" u="none" strike="noStrike" dirty="0" err="1">
                          <a:solidFill>
                            <a:srgbClr val="FF0000"/>
                          </a:solidFill>
                          <a:effectLst/>
                          <a:latin typeface="Century Gothic" panose="020B0502020202020204" pitchFamily="34" charset="0"/>
                        </a:rPr>
                        <a:t>Masab</a:t>
                      </a:r>
                      <a:r>
                        <a:rPr lang="en-IN" sz="1400" b="1" u="none" strike="noStrike" dirty="0">
                          <a:solidFill>
                            <a:srgbClr val="FF0000"/>
                          </a:solidFill>
                          <a:effectLst/>
                          <a:latin typeface="Century Gothic" panose="020B0502020202020204" pitchFamily="34" charset="0"/>
                        </a:rPr>
                        <a:t> Tank</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rowSpan="4">
                  <a:txBody>
                    <a:bodyPr/>
                    <a:lstStyle/>
                    <a:p>
                      <a:pPr algn="ctr" rtl="0" fontAlgn="ctr"/>
                      <a:r>
                        <a:rPr lang="en-US" sz="1400" b="1" i="0" u="none" strike="noStrike" dirty="0">
                          <a:solidFill>
                            <a:srgbClr val="FF0000"/>
                          </a:solidFill>
                          <a:effectLst/>
                          <a:latin typeface="Century Gothic" panose="020B0502020202020204" pitchFamily="34" charset="0"/>
                        </a:rPr>
                        <a:t>C</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r>
                        <a:rPr lang="en-IN" sz="1400" b="1" i="0" u="none" strike="noStrike" dirty="0">
                          <a:solidFill>
                            <a:srgbClr val="FF0000"/>
                          </a:solidFill>
                          <a:effectLst/>
                          <a:latin typeface="Century Gothic" panose="020B0502020202020204" pitchFamily="34" charset="0"/>
                        </a:rPr>
                        <a:t>Existing Humayun Nagar PS Building At Shanthi Nagar</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31952782"/>
                  </a:ext>
                </a:extLst>
              </a:tr>
              <a:tr h="199498">
                <a:tc vMerge="1">
                  <a:txBody>
                    <a:bodyPr/>
                    <a:lstStyle/>
                    <a:p>
                      <a:endParaRPr lang="en-IN"/>
                    </a:p>
                  </a:txBody>
                  <a:tcPr/>
                </a:tc>
                <a:tc vMerge="1">
                  <a:txBody>
                    <a:bodyPr/>
                    <a:lstStyle/>
                    <a:p>
                      <a:endParaRPr lang="en-IN"/>
                    </a:p>
                  </a:txBody>
                  <a:tcPr/>
                </a:tc>
                <a:tc vMerge="1">
                  <a:txBody>
                    <a:bodyPr/>
                    <a:lstStyle/>
                    <a:p>
                      <a:pPr algn="l" rtl="0" fontAlgn="ctr"/>
                      <a:r>
                        <a:rPr lang="en-IN" sz="1400" b="1" u="none" strike="noStrike" dirty="0">
                          <a:solidFill>
                            <a:srgbClr val="FF0000"/>
                          </a:solidFill>
                          <a:effectLst/>
                          <a:latin typeface="Century Gothic" panose="020B0502020202020204" pitchFamily="34" charset="0"/>
                        </a:rPr>
                        <a:t>MASAB TANK</a:t>
                      </a:r>
                    </a:p>
                    <a:p>
                      <a:pPr algn="l" rtl="0" fontAlgn="ctr"/>
                      <a:r>
                        <a:rPr lang="en-IN" sz="1400" b="1" i="0" u="none" strike="noStrike" dirty="0">
                          <a:solidFill>
                            <a:srgbClr val="FF0000"/>
                          </a:solidFill>
                          <a:effectLst/>
                          <a:latin typeface="Century Gothic" panose="020B0502020202020204" pitchFamily="34" charset="0"/>
                        </a:rPr>
                        <a:t>(Add ½ Jn. Amrutha valley to down)</a:t>
                      </a:r>
                    </a:p>
                  </a:txBody>
                  <a:tcPr marL="3810" marR="3810" marT="3810" marB="0" anchor="ctr">
                    <a:solidFill>
                      <a:schemeClr val="accent5">
                        <a:lumMod val="20000"/>
                        <a:lumOff val="80000"/>
                      </a:schemeClr>
                    </a:solidFill>
                  </a:tcPr>
                </a:tc>
                <a:tc vMerge="1">
                  <a:txBody>
                    <a:bodyPr/>
                    <a:lstStyle/>
                    <a:p>
                      <a:pPr algn="ctr" rtl="0" fontAlgn="ctr"/>
                      <a:r>
                        <a:rPr lang="en-US" sz="1400" b="1" i="0" u="none" strike="noStrike" dirty="0">
                          <a:solidFill>
                            <a:srgbClr val="FF0000"/>
                          </a:solidFill>
                          <a:effectLst/>
                          <a:latin typeface="Century Gothic" panose="020B0502020202020204" pitchFamily="34" charset="0"/>
                        </a:rPr>
                        <a:t>C</a:t>
                      </a:r>
                      <a:endParaRPr lang="en-IN" sz="14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a:txBody>
                    <a:bodyPr/>
                    <a:lstStyle/>
                    <a:p>
                      <a:pPr algn="l" rtl="0" fontAlgn="b"/>
                      <a:r>
                        <a:rPr lang="en-IN" sz="1400" b="1" u="none" strike="noStrike" dirty="0" err="1">
                          <a:effectLst/>
                          <a:latin typeface="Century Gothic" panose="020B0502020202020204" pitchFamily="34" charset="0"/>
                        </a:rPr>
                        <a:t>Saifabad</a:t>
                      </a:r>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232037">
                <a:tc vMerge="1">
                  <a:txBody>
                    <a:bodyPr/>
                    <a:lstStyle/>
                    <a:p>
                      <a:endParaRPr lang="en-IN"/>
                    </a:p>
                  </a:txBody>
                  <a:tcPr>
                    <a:lnT w="6350" cap="flat" cmpd="sng" algn="ctr">
                      <a:solidFill>
                        <a:schemeClr val="tx1"/>
                      </a:solidFill>
                      <a:prstDash val="solid"/>
                      <a:round/>
                      <a:headEnd type="none" w="med" len="med"/>
                      <a:tailEnd type="none" w="med" len="med"/>
                    </a:lnT>
                  </a:tcPr>
                </a:tc>
                <a:tc vMerge="1">
                  <a:txBody>
                    <a:bodyPr/>
                    <a:lstStyle/>
                    <a:p>
                      <a:endParaRPr lang="en-IN"/>
                    </a:p>
                  </a:txBody>
                  <a:tcPr>
                    <a:lnT w="6350" cap="flat" cmpd="sng" algn="ctr">
                      <a:solidFill>
                        <a:schemeClr val="tx1"/>
                      </a:solidFill>
                      <a:prstDash val="solid"/>
                      <a:round/>
                      <a:headEnd type="none" w="med" len="med"/>
                      <a:tailEnd type="none" w="med" len="med"/>
                    </a:lnT>
                  </a:tcPr>
                </a:tc>
                <a:tc vMerge="1">
                  <a:txBody>
                    <a:bodyPr/>
                    <a:lstStyle/>
                    <a:p>
                      <a:endParaRPr lang="en-IN"/>
                    </a:p>
                  </a:txBody>
                  <a:tcPr>
                    <a:lnT w="6350" cap="flat" cmpd="sng" algn="ctr">
                      <a:solidFill>
                        <a:schemeClr val="tx1"/>
                      </a:solidFill>
                      <a:prstDash val="solid"/>
                      <a:round/>
                      <a:headEnd type="none" w="med" len="med"/>
                      <a:tailEnd type="none" w="med" len="med"/>
                    </a:lnT>
                  </a:tcPr>
                </a:tc>
                <a:tc vMerge="1">
                  <a:txBody>
                    <a:bodyPr/>
                    <a:lstStyle/>
                    <a:p>
                      <a:endParaRPr lang="en-IN"/>
                    </a:p>
                  </a:txBody>
                  <a:tcPr>
                    <a:lnT w="6350" cap="flat" cmpd="sng" algn="ctr">
                      <a:solidFill>
                        <a:schemeClr val="tx1"/>
                      </a:solidFill>
                      <a:prstDash val="solid"/>
                      <a:round/>
                      <a:headEnd type="none" w="med" len="med"/>
                      <a:tailEnd type="none" w="med" len="med"/>
                    </a:lnT>
                  </a:tcPr>
                </a:tc>
                <a:tc>
                  <a:txBody>
                    <a:bodyPr/>
                    <a:lstStyle/>
                    <a:p>
                      <a:pPr algn="l" rtl="0" fontAlgn="b"/>
                      <a:r>
                        <a:rPr lang="en-IN" sz="1400" b="1" u="none" strike="noStrike" dirty="0">
                          <a:effectLst/>
                          <a:latin typeface="Century Gothic" panose="020B0502020202020204" pitchFamily="34" charset="0"/>
                        </a:rPr>
                        <a:t>Humayun Nagar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210710">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b"/>
                      <a:r>
                        <a:rPr lang="en-IN" sz="1400" b="1" u="none" strike="noStrike" dirty="0">
                          <a:effectLst/>
                          <a:latin typeface="Century Gothic" panose="020B0502020202020204" pitchFamily="34" charset="0"/>
                        </a:rPr>
                        <a:t>Banjara Hills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219519">
                <a:tc rowSpan="5">
                  <a:txBody>
                    <a:bodyPr/>
                    <a:lstStyle/>
                    <a:p>
                      <a:pPr algn="l" rtl="0" fontAlgn="ctr"/>
                      <a:r>
                        <a:rPr lang="en-IN" sz="1400" b="1" u="none" strike="noStrike" dirty="0">
                          <a:solidFill>
                            <a:srgbClr val="FF0000"/>
                          </a:solidFill>
                          <a:effectLst/>
                          <a:latin typeface="Century Gothic" panose="020B0502020202020204" pitchFamily="34" charset="0"/>
                        </a:rPr>
                        <a:t>Jubilee Hills</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5">
                  <a:txBody>
                    <a:bodyPr/>
                    <a:lstStyle/>
                    <a:p>
                      <a:pPr algn="l" rtl="0" fontAlgn="ctr"/>
                      <a:r>
                        <a:rPr lang="en-IN" sz="1400" b="1" i="0" u="none" strike="noStrike" dirty="0">
                          <a:solidFill>
                            <a:srgbClr val="FF0000"/>
                          </a:solidFill>
                          <a:effectLst/>
                          <a:latin typeface="Century Gothic" panose="020B0502020202020204" pitchFamily="34" charset="0"/>
                        </a:rPr>
                        <a:t>Jubilee Hills PS 2</a:t>
                      </a:r>
                      <a:r>
                        <a:rPr lang="en-IN" sz="1400" b="1" i="0" u="none" strike="noStrike" baseline="30000" dirty="0">
                          <a:solidFill>
                            <a:srgbClr val="FF0000"/>
                          </a:solidFill>
                          <a:effectLst/>
                          <a:latin typeface="Century Gothic" panose="020B0502020202020204" pitchFamily="34" charset="0"/>
                        </a:rPr>
                        <a:t>nd</a:t>
                      </a:r>
                      <a:r>
                        <a:rPr lang="en-IN" sz="1400" b="1" i="0" u="none" strike="noStrike" dirty="0">
                          <a:solidFill>
                            <a:srgbClr val="FF0000"/>
                          </a:solidFill>
                          <a:effectLst/>
                          <a:latin typeface="Century Gothic" panose="020B0502020202020204" pitchFamily="34" charset="0"/>
                        </a:rPr>
                        <a:t> Floor</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a:effectLst/>
                          <a:latin typeface="Century Gothic" panose="020B0502020202020204" pitchFamily="34" charset="0"/>
                        </a:rPr>
                        <a:t>Jubilee Hills </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A</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624737">
                <a:tc vMerge="1">
                  <a:txBody>
                    <a:bodyPr/>
                    <a:lstStyle/>
                    <a:p>
                      <a:endParaRPr lang="en-IN"/>
                    </a:p>
                  </a:txBody>
                  <a:tcPr/>
                </a:tc>
                <a:tc vMerge="1">
                  <a:txBody>
                    <a:bodyPr/>
                    <a:lstStyle/>
                    <a:p>
                      <a:endParaRPr lang="en-IN"/>
                    </a:p>
                  </a:txBody>
                  <a:tcPr/>
                </a:tc>
                <a:tc rowSpan="4">
                  <a:txBody>
                    <a:bodyPr/>
                    <a:lstStyle/>
                    <a:p>
                      <a:pPr algn="l" rtl="0" fontAlgn="ctr"/>
                      <a:r>
                        <a:rPr lang="en-IN" sz="1400" b="1" u="none" strike="noStrike" dirty="0">
                          <a:solidFill>
                            <a:srgbClr val="FF0000"/>
                          </a:solidFill>
                          <a:effectLst/>
                          <a:latin typeface="Century Gothic" panose="020B0502020202020204" pitchFamily="34" charset="0"/>
                        </a:rPr>
                        <a:t>Film Nagar</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rowSpan="4">
                  <a:txBody>
                    <a:bodyPr/>
                    <a:lstStyle/>
                    <a:p>
                      <a:pPr algn="ctr" rtl="0" fontAlgn="ctr"/>
                      <a:r>
                        <a:rPr lang="en-US" sz="1400" b="1" i="0" u="none" strike="noStrike" dirty="0">
                          <a:solidFill>
                            <a:srgbClr val="FF0000"/>
                          </a:solidFill>
                          <a:effectLst/>
                          <a:latin typeface="Century Gothic" panose="020B0502020202020204" pitchFamily="34" charset="0"/>
                        </a:rPr>
                        <a:t>A</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r>
                        <a:rPr lang="en-IN" sz="1400" b="1" i="0" u="none" strike="noStrike" dirty="0">
                          <a:solidFill>
                            <a:srgbClr val="FF0000"/>
                          </a:solidFill>
                          <a:effectLst/>
                          <a:latin typeface="Century Gothic" panose="020B0502020202020204" pitchFamily="34" charset="0"/>
                        </a:rPr>
                        <a:t>Film Nagar Co-operative Credit Society Premises</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50691212"/>
                  </a:ext>
                </a:extLst>
              </a:tr>
              <a:tr h="210710">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b"/>
                      <a:r>
                        <a:rPr lang="en-IN" sz="1400" b="1" i="0" u="none" strike="noStrike" dirty="0">
                          <a:solidFill>
                            <a:srgbClr val="000000"/>
                          </a:solidFill>
                          <a:effectLst/>
                          <a:latin typeface="Century Gothic" panose="020B0502020202020204" pitchFamily="34" charset="0"/>
                        </a:rPr>
                        <a:t>Golconda</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86444847"/>
                  </a:ext>
                </a:extLst>
              </a:tr>
              <a:tr h="210710">
                <a:tc vMerge="1">
                  <a:txBody>
                    <a:bodyPr/>
                    <a:lstStyle/>
                    <a:p>
                      <a:endParaRPr lang="en-IN"/>
                    </a:p>
                  </a:txBody>
                  <a:tcPr/>
                </a:tc>
                <a:tc vMerge="1">
                  <a:txBody>
                    <a:bodyPr/>
                    <a:lstStyle/>
                    <a:p>
                      <a:endParaRPr lang="en-IN"/>
                    </a:p>
                  </a:txBody>
                  <a:tcPr/>
                </a:tc>
                <a:tc vMerge="1">
                  <a:txBody>
                    <a:bodyPr/>
                    <a:lstStyle/>
                    <a:p>
                      <a:pPr algn="l" rtl="0" fontAlgn="ctr"/>
                      <a:r>
                        <a:rPr lang="en-IN" sz="1600" b="1" u="none" strike="noStrike" dirty="0">
                          <a:solidFill>
                            <a:srgbClr val="FF0000"/>
                          </a:solidFill>
                          <a:effectLst/>
                          <a:latin typeface="Century Gothic" panose="020B0502020202020204" pitchFamily="34" charset="0"/>
                        </a:rPr>
                        <a:t>FILM NAGAR </a:t>
                      </a: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vMerge="1">
                  <a:txBody>
                    <a:bodyPr/>
                    <a:lstStyle/>
                    <a:p>
                      <a:pPr algn="ctr" rtl="0" fontAlgn="ctr"/>
                      <a:r>
                        <a:rPr lang="en-US" sz="1600" b="1" i="0" u="none" strike="noStrike" dirty="0">
                          <a:solidFill>
                            <a:srgbClr val="FF0000"/>
                          </a:solidFill>
                          <a:effectLst/>
                          <a:latin typeface="Century Gothic" panose="020B0502020202020204" pitchFamily="34" charset="0"/>
                        </a:rPr>
                        <a:t>A</a:t>
                      </a: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400" b="1" u="none" strike="noStrike" dirty="0">
                          <a:effectLst/>
                          <a:latin typeface="Century Gothic" panose="020B0502020202020204" pitchFamily="34" charset="0"/>
                        </a:rPr>
                        <a:t>Jubilee Hills</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213901">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b"/>
                      <a:r>
                        <a:rPr lang="en-IN" sz="1400" b="1" i="0" u="none" strike="noStrike" dirty="0">
                          <a:solidFill>
                            <a:srgbClr val="000000"/>
                          </a:solidFill>
                          <a:effectLst/>
                          <a:latin typeface="Century Gothic" panose="020B0502020202020204" pitchFamily="34" charset="0"/>
                        </a:rPr>
                        <a:t>Banjara Hills</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219519">
                <a:tc rowSpan="4">
                  <a:txBody>
                    <a:bodyPr/>
                    <a:lstStyle/>
                    <a:p>
                      <a:pPr algn="l" rtl="0" fontAlgn="ctr"/>
                      <a:r>
                        <a:rPr lang="en-IN" sz="1400" b="1" u="none" strike="noStrike" dirty="0" err="1">
                          <a:effectLst/>
                          <a:latin typeface="Century Gothic" panose="020B0502020202020204" pitchFamily="34" charset="0"/>
                        </a:rPr>
                        <a:t>Panjagutta</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4">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1400" b="1" i="0" u="none" strike="noStrike" dirty="0">
                          <a:solidFill>
                            <a:srgbClr val="000000"/>
                          </a:solidFill>
                          <a:effectLst/>
                          <a:latin typeface="Century Gothic" panose="020B0502020202020204" pitchFamily="34" charset="0"/>
                        </a:rPr>
                        <a:t>Existing</a:t>
                      </a:r>
                    </a:p>
                    <a:p>
                      <a:pPr algn="l" rtl="0" fontAlgn="ct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err="1">
                          <a:effectLst/>
                          <a:latin typeface="Century Gothic" panose="020B0502020202020204" pitchFamily="34" charset="0"/>
                        </a:rPr>
                        <a:t>Panjagutta</a:t>
                      </a:r>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A</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624737">
                <a:tc vMerge="1">
                  <a:txBody>
                    <a:bodyPr/>
                    <a:lstStyle/>
                    <a:p>
                      <a:endParaRPr lang="en-IN"/>
                    </a:p>
                  </a:txBody>
                  <a:tcPr/>
                </a:tc>
                <a:tc vMerge="1">
                  <a:txBody>
                    <a:bodyPr/>
                    <a:lstStyle/>
                    <a:p>
                      <a:endParaRPr lang="en-IN"/>
                    </a:p>
                  </a:txBody>
                  <a:tcPr/>
                </a:tc>
                <a:tc rowSpan="3">
                  <a:txBody>
                    <a:bodyPr/>
                    <a:lstStyle/>
                    <a:p>
                      <a:pPr algn="l" rtl="0" fontAlgn="ctr"/>
                      <a:r>
                        <a:rPr lang="en-IN" sz="1400" b="1" u="none" strike="noStrike" dirty="0">
                          <a:solidFill>
                            <a:srgbClr val="FF0000"/>
                          </a:solidFill>
                          <a:effectLst/>
                          <a:latin typeface="Century Gothic" panose="020B0502020202020204" pitchFamily="34" charset="0"/>
                        </a:rPr>
                        <a:t>Madhura Nagar</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algn="ctr" rtl="0" fontAlgn="ctr"/>
                      <a:r>
                        <a:rPr lang="en-US" sz="1400" b="1" i="0" u="none" strike="noStrike" dirty="0">
                          <a:solidFill>
                            <a:srgbClr val="FF0000"/>
                          </a:solidFill>
                          <a:effectLst/>
                          <a:latin typeface="Century Gothic" panose="020B0502020202020204" pitchFamily="34" charset="0"/>
                        </a:rPr>
                        <a:t>B</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r>
                        <a:rPr lang="en-IN" sz="1400" b="1" i="0" u="none" strike="noStrike" dirty="0">
                          <a:solidFill>
                            <a:srgbClr val="FF0000"/>
                          </a:solidFill>
                          <a:effectLst/>
                          <a:latin typeface="Century Gothic" panose="020B0502020202020204" pitchFamily="34" charset="0"/>
                        </a:rPr>
                        <a:t>Existing </a:t>
                      </a:r>
                      <a:r>
                        <a:rPr lang="en-IN" sz="1400" b="1" i="0" u="none" strike="noStrike" dirty="0" err="1">
                          <a:solidFill>
                            <a:srgbClr val="FF0000"/>
                          </a:solidFill>
                          <a:effectLst/>
                          <a:latin typeface="Century Gothic" panose="020B0502020202020204" pitchFamily="34" charset="0"/>
                        </a:rPr>
                        <a:t>Rahmath</a:t>
                      </a:r>
                      <a:r>
                        <a:rPr lang="en-IN" sz="1400" b="1" i="0" u="none" strike="noStrike" dirty="0">
                          <a:solidFill>
                            <a:srgbClr val="FF0000"/>
                          </a:solidFill>
                          <a:effectLst/>
                          <a:latin typeface="Century Gothic" panose="020B0502020202020204" pitchFamily="34" charset="0"/>
                        </a:rPr>
                        <a:t> Nagar OP Building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43532163"/>
                  </a:ext>
                </a:extLst>
              </a:tr>
              <a:tr h="210710">
                <a:tc vMerge="1">
                  <a:txBody>
                    <a:bodyPr/>
                    <a:lstStyle/>
                    <a:p>
                      <a:endParaRPr lang="en-IN"/>
                    </a:p>
                  </a:txBody>
                  <a:tcPr/>
                </a:tc>
                <a:tc vMerge="1">
                  <a:txBody>
                    <a:bodyPr/>
                    <a:lstStyle/>
                    <a:p>
                      <a:endParaRPr lang="en-IN"/>
                    </a:p>
                  </a:txBody>
                  <a:tcPr/>
                </a:tc>
                <a:tc vMerge="1">
                  <a:txBody>
                    <a:bodyPr/>
                    <a:lstStyle/>
                    <a:p>
                      <a:pPr algn="l" rtl="0" fontAlgn="ctr"/>
                      <a:r>
                        <a:rPr lang="en-IN" sz="1600" b="1" u="none" strike="noStrike" dirty="0">
                          <a:solidFill>
                            <a:srgbClr val="FF0000"/>
                          </a:solidFill>
                          <a:effectLst/>
                          <a:latin typeface="Century Gothic" panose="020B0502020202020204" pitchFamily="34" charset="0"/>
                        </a:rPr>
                        <a:t>MADHURA NAGAR </a:t>
                      </a: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vMerge="1">
                  <a:txBody>
                    <a:bodyPr/>
                    <a:lstStyle/>
                    <a:p>
                      <a:pPr algn="ctr" rtl="0" fontAlgn="ct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Jubilee Hills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223119">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b"/>
                      <a:r>
                        <a:rPr lang="en-IN" sz="1400" b="1" u="none" strike="noStrike" dirty="0">
                          <a:effectLst/>
                          <a:latin typeface="Century Gothic" panose="020B0502020202020204" pitchFamily="34" charset="0"/>
                        </a:rPr>
                        <a:t>S.R Nagar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219519">
                <a:tc rowSpan="4">
                  <a:txBody>
                    <a:bodyPr/>
                    <a:lstStyle/>
                    <a:p>
                      <a:pPr algn="l" rtl="0" fontAlgn="ctr"/>
                      <a:r>
                        <a:rPr lang="en-IN" sz="1400" b="1" u="none" strike="noStrike" dirty="0">
                          <a:effectLst/>
                          <a:latin typeface="Century Gothic" panose="020B0502020202020204" pitchFamily="34" charset="0"/>
                        </a:rPr>
                        <a:t> </a:t>
                      </a:r>
                      <a:r>
                        <a:rPr lang="en-IN" sz="1400" b="1" u="none" strike="noStrike" dirty="0">
                          <a:solidFill>
                            <a:srgbClr val="FF0000"/>
                          </a:solidFill>
                          <a:effectLst/>
                          <a:latin typeface="Century Gothic" panose="020B0502020202020204" pitchFamily="34" charset="0"/>
                        </a:rPr>
                        <a:t>S. R Nagar</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4">
                  <a:txBody>
                    <a:bodyPr/>
                    <a:lstStyle/>
                    <a:p>
                      <a:pPr algn="l" rtl="0" fontAlgn="ctr"/>
                      <a:r>
                        <a:rPr lang="en-IN" sz="1400" b="1" i="0" u="none" strike="noStrike" dirty="0">
                          <a:solidFill>
                            <a:srgbClr val="FF0000"/>
                          </a:solidFill>
                          <a:effectLst/>
                          <a:latin typeface="Century Gothic" panose="020B0502020202020204" pitchFamily="34" charset="0"/>
                        </a:rPr>
                        <a:t>Existing SR Nagar Tr. PS Building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a:effectLst/>
                          <a:latin typeface="Century Gothic" panose="020B0502020202020204" pitchFamily="34" charset="0"/>
                        </a:rPr>
                        <a:t>S.R Nagar </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417723">
                <a:tc vMerge="1">
                  <a:txBody>
                    <a:bodyPr/>
                    <a:lstStyle/>
                    <a:p>
                      <a:endParaRPr lang="en-IN"/>
                    </a:p>
                  </a:txBody>
                  <a:tcPr/>
                </a:tc>
                <a:tc vMerge="1">
                  <a:txBody>
                    <a:bodyPr/>
                    <a:lstStyle/>
                    <a:p>
                      <a:endParaRPr lang="en-IN"/>
                    </a:p>
                  </a:txBody>
                  <a:tcPr/>
                </a:tc>
                <a:tc rowSpan="3">
                  <a:txBody>
                    <a:bodyPr/>
                    <a:lstStyle/>
                    <a:p>
                      <a:pPr algn="l" rtl="0" fontAlgn="ctr"/>
                      <a:r>
                        <a:rPr lang="en-IN" sz="1400" b="1" u="none" strike="noStrike" dirty="0" err="1">
                          <a:solidFill>
                            <a:srgbClr val="FF0000"/>
                          </a:solidFill>
                          <a:effectLst/>
                          <a:latin typeface="Century Gothic" panose="020B0502020202020204" pitchFamily="34" charset="0"/>
                        </a:rPr>
                        <a:t>Borabanda</a:t>
                      </a:r>
                      <a:r>
                        <a:rPr lang="en-IN" sz="1400" b="1" u="none" strike="noStrike" dirty="0">
                          <a:solidFill>
                            <a:srgbClr val="FF0000"/>
                          </a:solidFill>
                          <a:effectLst/>
                          <a:latin typeface="Century Gothic" panose="020B0502020202020204" pitchFamily="34" charset="0"/>
                        </a:rPr>
                        <a:t> </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0000"/>
                          </a:solidFill>
                          <a:effectLst/>
                          <a:latin typeface="Century Gothic" panose="020B0502020202020204" pitchFamily="34" charset="0"/>
                        </a:rPr>
                        <a:t>C</a:t>
                      </a:r>
                      <a:endParaRPr lang="en-IN" sz="1400" b="1" i="0" u="none" strike="noStrike" dirty="0">
                        <a:solidFill>
                          <a:srgbClr val="FF0000"/>
                        </a:solidFill>
                        <a:effectLst/>
                        <a:latin typeface="Century Gothic" panose="020B0502020202020204" pitchFamily="34" charset="0"/>
                      </a:endParaRPr>
                    </a:p>
                    <a:p>
                      <a:pPr algn="ctr" rtl="0" fontAlgn="ct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400" b="1" i="0" u="none" strike="noStrike" dirty="0" err="1">
                          <a:solidFill>
                            <a:srgbClr val="FF0000"/>
                          </a:solidFill>
                          <a:effectLst/>
                          <a:latin typeface="Century Gothic" panose="020B0502020202020204" pitchFamily="34" charset="0"/>
                        </a:rPr>
                        <a:t>Borabanda</a:t>
                      </a:r>
                      <a:r>
                        <a:rPr lang="en-IN" sz="1400" b="1" i="0" u="none" strike="noStrike" dirty="0">
                          <a:solidFill>
                            <a:srgbClr val="FF0000"/>
                          </a:solidFill>
                          <a:effectLst/>
                          <a:latin typeface="Century Gothic" panose="020B0502020202020204" pitchFamily="34" charset="0"/>
                        </a:rPr>
                        <a:t> Police Out Post</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13786205"/>
                  </a:ext>
                </a:extLst>
              </a:tr>
              <a:tr h="223119">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b"/>
                      <a:r>
                        <a:rPr lang="en-IN" sz="1400" b="1" u="none" strike="noStrike" dirty="0">
                          <a:effectLst/>
                          <a:latin typeface="Century Gothic" panose="020B0502020202020204" pitchFamily="34" charset="0"/>
                        </a:rPr>
                        <a:t>Jubilee Hills</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27327165"/>
                  </a:ext>
                </a:extLst>
              </a:tr>
              <a:tr h="223119">
                <a:tc vMerge="1">
                  <a:txBody>
                    <a:bodyPr/>
                    <a:lstStyle/>
                    <a:p>
                      <a:endParaRPr lang="en-IN"/>
                    </a:p>
                  </a:txBody>
                  <a:tcPr/>
                </a:tc>
                <a:tc vMerge="1">
                  <a:txBody>
                    <a:bodyPr/>
                    <a:lstStyle/>
                    <a:p>
                      <a:endParaRPr lang="en-IN"/>
                    </a:p>
                  </a:txBody>
                  <a:tcPr/>
                </a:tc>
                <a:tc vMerge="1">
                  <a:txBody>
                    <a:bodyPr/>
                    <a:lstStyle/>
                    <a:p>
                      <a:pPr algn="l" rtl="0" fontAlgn="ctr"/>
                      <a:r>
                        <a:rPr lang="en-IN" sz="1600" b="1" u="none" strike="noStrike" dirty="0">
                          <a:solidFill>
                            <a:srgbClr val="FF0000"/>
                          </a:solidFill>
                          <a:effectLst/>
                          <a:latin typeface="Century Gothic" panose="020B0502020202020204" pitchFamily="34" charset="0"/>
                        </a:rPr>
                        <a:t>BORABANDA </a:t>
                      </a: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vMerge="1">
                  <a:txBody>
                    <a:bodyPr/>
                    <a:lstStyle/>
                    <a:p>
                      <a:pPr algn="ctr" rtl="0" fontAlgn="ct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S.R Nagar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240283">
                <a:tc>
                  <a:txBody>
                    <a:bodyPr/>
                    <a:lstStyle/>
                    <a:p>
                      <a:pPr algn="l" rtl="0" fontAlgn="ctr"/>
                      <a:r>
                        <a:rPr lang="en-IN" sz="1600" b="1" i="0" u="none" strike="noStrike" dirty="0">
                          <a:solidFill>
                            <a:schemeClr val="tx1"/>
                          </a:solidFill>
                          <a:effectLst/>
                          <a:latin typeface="Century Gothic" panose="020B0502020202020204" pitchFamily="34" charset="0"/>
                        </a:rPr>
                        <a:t>4-divisions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ctr"/>
                      <a:endParaRPr lang="en-IN" sz="16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ctr"/>
                      <a:r>
                        <a:rPr lang="en-IN" sz="1600" b="1" i="0" u="none" strike="noStrike" dirty="0">
                          <a:solidFill>
                            <a:schemeClr val="tx1"/>
                          </a:solidFill>
                          <a:effectLst/>
                          <a:latin typeface="Century Gothic" panose="020B0502020202020204" pitchFamily="34" charset="0"/>
                        </a:rPr>
                        <a:t>8-ps’s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6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600" b="1" i="0" u="none" strike="noStrike" dirty="0">
                        <a:solidFill>
                          <a:schemeClr val="tx1"/>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600" b="1" i="0" u="none" strike="noStrike" dirty="0">
                        <a:solidFill>
                          <a:schemeClr val="tx1"/>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478582706"/>
                  </a:ext>
                </a:extLst>
              </a:tr>
            </a:tbl>
          </a:graphicData>
        </a:graphic>
      </p:graphicFrame>
      <p:sp>
        <p:nvSpPr>
          <p:cNvPr id="4" name="TextBox 3">
            <a:extLst>
              <a:ext uri="{FF2B5EF4-FFF2-40B4-BE49-F238E27FC236}">
                <a16:creationId xmlns:a16="http://schemas.microsoft.com/office/drawing/2014/main" id="{2D602C26-B2B2-915F-D828-57360D02ED1C}"/>
              </a:ext>
            </a:extLst>
          </p:cNvPr>
          <p:cNvSpPr txBox="1"/>
          <p:nvPr/>
        </p:nvSpPr>
        <p:spPr>
          <a:xfrm>
            <a:off x="74135" y="920750"/>
            <a:ext cx="4405850" cy="646331"/>
          </a:xfrm>
          <a:prstGeom prst="rect">
            <a:avLst/>
          </a:prstGeom>
          <a:noFill/>
        </p:spPr>
        <p:txBody>
          <a:bodyPr wrap="square" rtlCol="0">
            <a:spAutoFit/>
          </a:bodyPr>
          <a:lstStyle/>
          <a:p>
            <a:r>
              <a:rPr lang="en-IN" b="1" dirty="0"/>
              <a:t>Location of Zonal Office:</a:t>
            </a:r>
            <a:r>
              <a:rPr lang="en-IN" dirty="0"/>
              <a:t> </a:t>
            </a:r>
          </a:p>
          <a:p>
            <a:r>
              <a:rPr lang="en-US" dirty="0"/>
              <a:t>AC Guards, </a:t>
            </a:r>
            <a:r>
              <a:rPr lang="en-US" dirty="0" err="1"/>
              <a:t>Masab</a:t>
            </a:r>
            <a:r>
              <a:rPr lang="en-US" dirty="0"/>
              <a:t> Tank, Hyderabad</a:t>
            </a:r>
            <a:endParaRPr lang="en-IN"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04800"/>
            <a:ext cx="5664679" cy="523220"/>
          </a:xfrm>
          <a:prstGeom prst="rect">
            <a:avLst/>
          </a:prstGeo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a:spcBef>
                <a:spcPct val="0"/>
              </a:spcBef>
            </a:pPr>
            <a:r>
              <a:rPr lang="en-IN" sz="2800" b="1" cap="all" spc="300" dirty="0">
                <a:solidFill>
                  <a:srgbClr val="002060"/>
                </a:solidFill>
                <a:latin typeface="Bahnschrift SemiBold" pitchFamily="34" charset="0"/>
              </a:rPr>
              <a:t>  South West Zone</a:t>
            </a:r>
            <a:endParaRPr lang="en-US" sz="2800" b="1" cap="all" spc="300" dirty="0">
              <a:solidFill>
                <a:srgbClr val="002060"/>
              </a:solidFill>
              <a:latin typeface="Bahnschrift SemiBold"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20" t="6830" r="2304" b="17351"/>
          <a:stretch/>
        </p:blipFill>
        <p:spPr>
          <a:xfrm>
            <a:off x="0" y="2060811"/>
            <a:ext cx="4281024" cy="286603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86483181"/>
              </p:ext>
            </p:extLst>
          </p:nvPr>
        </p:nvGraphicFramePr>
        <p:xfrm>
          <a:off x="4176683" y="127407"/>
          <a:ext cx="7700645" cy="6083232"/>
        </p:xfrm>
        <a:graphic>
          <a:graphicData uri="http://schemas.openxmlformats.org/drawingml/2006/table">
            <a:tbl>
              <a:tblPr>
                <a:tableStyleId>{5C22544A-7EE6-4342-B048-85BDC9FD1C3A}</a:tableStyleId>
              </a:tblPr>
              <a:tblGrid>
                <a:gridCol w="1172845">
                  <a:extLst>
                    <a:ext uri="{9D8B030D-6E8A-4147-A177-3AD203B41FA5}">
                      <a16:colId xmlns:a16="http://schemas.microsoft.com/office/drawing/2014/main" val="20000"/>
                    </a:ext>
                  </a:extLst>
                </a:gridCol>
                <a:gridCol w="1076614">
                  <a:extLst>
                    <a:ext uri="{9D8B030D-6E8A-4147-A177-3AD203B41FA5}">
                      <a16:colId xmlns:a16="http://schemas.microsoft.com/office/drawing/2014/main" val="107691869"/>
                    </a:ext>
                  </a:extLst>
                </a:gridCol>
                <a:gridCol w="1496291">
                  <a:extLst>
                    <a:ext uri="{9D8B030D-6E8A-4147-A177-3AD203B41FA5}">
                      <a16:colId xmlns:a16="http://schemas.microsoft.com/office/drawing/2014/main" val="20001"/>
                    </a:ext>
                  </a:extLst>
                </a:gridCol>
                <a:gridCol w="942109">
                  <a:extLst>
                    <a:ext uri="{9D8B030D-6E8A-4147-A177-3AD203B41FA5}">
                      <a16:colId xmlns:a16="http://schemas.microsoft.com/office/drawing/2014/main" val="2049605388"/>
                    </a:ext>
                  </a:extLst>
                </a:gridCol>
                <a:gridCol w="1487054">
                  <a:extLst>
                    <a:ext uri="{9D8B030D-6E8A-4147-A177-3AD203B41FA5}">
                      <a16:colId xmlns:a16="http://schemas.microsoft.com/office/drawing/2014/main" val="20002"/>
                    </a:ext>
                  </a:extLst>
                </a:gridCol>
                <a:gridCol w="1525732">
                  <a:extLst>
                    <a:ext uri="{9D8B030D-6E8A-4147-A177-3AD203B41FA5}">
                      <a16:colId xmlns:a16="http://schemas.microsoft.com/office/drawing/2014/main" val="3334780823"/>
                    </a:ext>
                  </a:extLst>
                </a:gridCol>
              </a:tblGrid>
              <a:tr h="788443">
                <a:tc>
                  <a:txBody>
                    <a:bodyPr/>
                    <a:lstStyle/>
                    <a:p>
                      <a:pPr algn="ctr" rtl="0" fontAlgn="ctr"/>
                      <a:r>
                        <a:rPr lang="en-IN" sz="1400" b="1" u="none" strike="noStrike" dirty="0">
                          <a:solidFill>
                            <a:schemeClr val="bg1"/>
                          </a:solidFill>
                          <a:effectLst/>
                          <a:latin typeface="Century Gothic" panose="020B0502020202020204" pitchFamily="34" charset="0"/>
                        </a:rPr>
                        <a:t>Division</a:t>
                      </a:r>
                      <a:endParaRPr lang="en-IN" sz="14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400" b="1" i="0" u="none" strike="noStrike" dirty="0">
                          <a:solidFill>
                            <a:schemeClr val="bg1"/>
                          </a:solidFill>
                          <a:effectLst/>
                          <a:latin typeface="Century Gothic" panose="020B0502020202020204" pitchFamily="34" charset="0"/>
                        </a:rPr>
                        <a:t>ACP Office-location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400" b="1" u="none" strike="noStrike" dirty="0">
                          <a:solidFill>
                            <a:schemeClr val="bg1"/>
                          </a:solidFill>
                          <a:effectLst/>
                          <a:latin typeface="Century Gothic" panose="020B0502020202020204" pitchFamily="34" charset="0"/>
                        </a:rPr>
                        <a:t>Police Stations </a:t>
                      </a:r>
                      <a:endParaRPr lang="en-IN" sz="14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US" sz="1400" b="1" i="0" u="none" strike="noStrike" dirty="0">
                          <a:solidFill>
                            <a:schemeClr val="bg1"/>
                          </a:solidFill>
                          <a:effectLst/>
                          <a:latin typeface="Century Gothic" panose="020B0502020202020204" pitchFamily="34" charset="0"/>
                        </a:rPr>
                        <a:t>Category Of Police Stations</a:t>
                      </a:r>
                      <a:endParaRPr lang="en-IN" sz="14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400" b="1" u="none" strike="noStrike" dirty="0">
                          <a:solidFill>
                            <a:schemeClr val="bg1"/>
                          </a:solidFill>
                          <a:effectLst/>
                          <a:latin typeface="Century Gothic" panose="020B0502020202020204" pitchFamily="34" charset="0"/>
                        </a:rPr>
                        <a:t>Created With Areas From Police Station</a:t>
                      </a:r>
                      <a:endParaRPr lang="en-IN" sz="14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400" b="1" i="0" u="none" strike="noStrike" dirty="0">
                          <a:solidFill>
                            <a:schemeClr val="bg1"/>
                          </a:solidFill>
                          <a:effectLst/>
                          <a:latin typeface="Century Gothic" panose="020B0502020202020204" pitchFamily="34" charset="0"/>
                        </a:rPr>
                        <a:t>PS Location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265538">
                <a:tc rowSpan="3">
                  <a:txBody>
                    <a:bodyPr/>
                    <a:lstStyle/>
                    <a:p>
                      <a:pPr algn="l" rtl="0" fontAlgn="ctr"/>
                      <a:r>
                        <a:rPr lang="en-IN" sz="1400" b="1" u="none" strike="noStrike" dirty="0">
                          <a:effectLst/>
                          <a:latin typeface="Century Gothic" panose="020B0502020202020204" pitchFamily="34" charset="0"/>
                        </a:rPr>
                        <a:t>Asif Nagar</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l" rtl="0" fontAlgn="ctr"/>
                      <a:r>
                        <a:rPr lang="en-IN" sz="1400" b="1" i="0" u="none" strike="noStrike" dirty="0">
                          <a:solidFill>
                            <a:srgbClr val="FF0000"/>
                          </a:solidFill>
                          <a:effectLst/>
                          <a:latin typeface="Century Gothic" panose="020B0502020202020204" pitchFamily="34" charset="0"/>
                        </a:rPr>
                        <a:t>New Asif Nagar PS Building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a:effectLst/>
                          <a:latin typeface="Century Gothic" panose="020B0502020202020204" pitchFamily="34" charset="0"/>
                        </a:rPr>
                        <a:t>Asif Nagar </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80424">
                <a:tc vMerge="1">
                  <a:txBody>
                    <a:bodyPr/>
                    <a:lstStyle/>
                    <a:p>
                      <a:endParaRPr lang="en-IN"/>
                    </a:p>
                  </a:txBody>
                  <a:tcPr/>
                </a:tc>
                <a:tc vMerge="1">
                  <a:txBody>
                    <a:bodyPr/>
                    <a:lstStyle/>
                    <a:p>
                      <a:endParaRPr lang="en-IN"/>
                    </a:p>
                  </a:txBody>
                  <a:tcPr/>
                </a:tc>
                <a:tc>
                  <a:txBody>
                    <a:bodyPr/>
                    <a:lstStyle/>
                    <a:p>
                      <a:pPr algn="l" rtl="0" fontAlgn="ctr"/>
                      <a:r>
                        <a:rPr lang="en-IN" sz="1400" b="1" u="none" strike="noStrike" dirty="0">
                          <a:effectLst/>
                          <a:latin typeface="Century Gothic" panose="020B0502020202020204" pitchFamily="34" charset="0"/>
                        </a:rPr>
                        <a:t>Humayun Nagar</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58261">
                <a:tc vMerge="1">
                  <a:txBody>
                    <a:bodyPr/>
                    <a:lstStyle/>
                    <a:p>
                      <a:endParaRPr lang="en-IN"/>
                    </a:p>
                  </a:txBody>
                  <a:tcPr/>
                </a:tc>
                <a:tc vMerge="1">
                  <a:txBody>
                    <a:bodyPr/>
                    <a:lstStyle/>
                    <a:p>
                      <a:endParaRPr lang="en-IN"/>
                    </a:p>
                  </a:txBody>
                  <a:tcPr/>
                </a:tc>
                <a:tc>
                  <a:txBody>
                    <a:bodyPr/>
                    <a:lstStyle/>
                    <a:p>
                      <a:pPr algn="l" rtl="0" fontAlgn="ctr"/>
                      <a:r>
                        <a:rPr lang="en-IN" sz="1400" b="1" u="none" strike="noStrike" dirty="0">
                          <a:effectLst/>
                          <a:latin typeface="Century Gothic" panose="020B0502020202020204" pitchFamily="34" charset="0"/>
                        </a:rPr>
                        <a:t>Habeeb Nagar</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265538">
                <a:tc rowSpan="2">
                  <a:txBody>
                    <a:bodyPr/>
                    <a:lstStyle/>
                    <a:p>
                      <a:pPr algn="l" rtl="0" fontAlgn="ctr"/>
                      <a:r>
                        <a:rPr lang="en-IN" sz="1400" b="1" u="none" strike="noStrike" dirty="0" err="1">
                          <a:effectLst/>
                          <a:latin typeface="Century Gothic" panose="020B0502020202020204" pitchFamily="34" charset="0"/>
                        </a:rPr>
                        <a:t>Goshamahal</a:t>
                      </a:r>
                      <a:endParaRPr lang="en-IN" sz="1400" b="1" u="none" strike="noStrike" dirty="0">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l" rtl="0" fontAlgn="ctr"/>
                      <a:r>
                        <a:rPr lang="en-IN" sz="14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400" b="1" u="none" strike="noStrike" dirty="0" err="1">
                          <a:effectLst/>
                          <a:latin typeface="Century Gothic" panose="020B0502020202020204" pitchFamily="34" charset="0"/>
                        </a:rPr>
                        <a:t>Shainayathgunj</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384171">
                <a:tc vMerge="1">
                  <a:txBody>
                    <a:bodyPr/>
                    <a:lstStyle/>
                    <a:p>
                      <a:endParaRPr lang="en-IN"/>
                    </a:p>
                  </a:txBody>
                  <a:tcPr/>
                </a:tc>
                <a:tc vMerge="1">
                  <a:txBody>
                    <a:bodyPr/>
                    <a:lstStyle/>
                    <a:p>
                      <a:endParaRPr lang="en-IN"/>
                    </a:p>
                  </a:txBody>
                  <a:tcPr/>
                </a:tc>
                <a:tc>
                  <a:txBody>
                    <a:bodyPr/>
                    <a:lstStyle/>
                    <a:p>
                      <a:pPr algn="l" rtl="0" fontAlgn="ctr"/>
                      <a:r>
                        <a:rPr lang="en-IN" sz="1400" b="1" u="none" strike="noStrike" dirty="0" err="1">
                          <a:effectLst/>
                          <a:latin typeface="Century Gothic" panose="020B0502020202020204" pitchFamily="34" charset="0"/>
                        </a:rPr>
                        <a:t>Mangalhat</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409402">
                <a:tc rowSpan="2">
                  <a:txBody>
                    <a:bodyPr/>
                    <a:lstStyle/>
                    <a:p>
                      <a:pPr algn="l" rtl="0" fontAlgn="ctr"/>
                      <a:r>
                        <a:rPr lang="en-IN" sz="1400" b="1" i="0" u="none" strike="noStrike" dirty="0">
                          <a:solidFill>
                            <a:srgbClr val="FF0000"/>
                          </a:solidFill>
                          <a:effectLst/>
                          <a:latin typeface="Century Gothic" panose="020B0502020202020204" pitchFamily="34" charset="0"/>
                        </a:rPr>
                        <a:t>Golconda</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r>
                        <a:rPr lang="en-IN" sz="1400" b="1" i="0" u="none" strike="noStrike" dirty="0">
                          <a:solidFill>
                            <a:srgbClr val="FF0000"/>
                          </a:solidFill>
                          <a:effectLst/>
                          <a:latin typeface="Century Gothic" panose="020B0502020202020204" pitchFamily="34" charset="0"/>
                        </a:rPr>
                        <a:t>Golconda L&amp;O PS building</a:t>
                      </a:r>
                      <a:endParaRPr lang="en-IN" dirty="0"/>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IN" sz="1400" b="1" u="none" strike="noStrike" dirty="0">
                          <a:effectLst/>
                          <a:latin typeface="Century Gothic" panose="020B0502020202020204" pitchFamily="34" charset="0"/>
                        </a:rPr>
                        <a:t>Golconda</a:t>
                      </a:r>
                      <a:endParaRPr lang="en-IN" dirty="0"/>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1400" b="1" i="0" u="none" strike="noStrike" dirty="0">
                          <a:solidFill>
                            <a:srgbClr val="000000"/>
                          </a:solidFill>
                          <a:effectLst/>
                          <a:latin typeface="Century Gothic" panose="020B0502020202020204" pitchFamily="34" charset="0"/>
                        </a:rPr>
                        <a:t>B</a:t>
                      </a:r>
                      <a:endParaRPr lang="en-IN" dirty="0"/>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IN" sz="1400" b="1" u="none" strike="noStrike">
                          <a:effectLst/>
                          <a:latin typeface="Century Gothic" panose="020B0502020202020204" pitchFamily="34" charset="0"/>
                        </a:rPr>
                        <a:t> </a:t>
                      </a:r>
                      <a:endParaRPr lang="en-IN"/>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IN" sz="1400" b="1" i="0" u="none" strike="noStrike" dirty="0">
                          <a:solidFill>
                            <a:srgbClr val="000000"/>
                          </a:solidFill>
                          <a:effectLst/>
                          <a:latin typeface="Century Gothic" panose="020B0502020202020204" pitchFamily="34" charset="0"/>
                        </a:rPr>
                        <a:t>Existing</a:t>
                      </a:r>
                      <a:endParaRPr lang="en-IN" dirty="0"/>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564919216"/>
                  </a:ext>
                </a:extLst>
              </a:tr>
              <a:tr h="265538">
                <a:tc vMerge="1">
                  <a:txBody>
                    <a:bodyPr/>
                    <a:lstStyle/>
                    <a:p>
                      <a:endParaRPr lang="en-IN"/>
                    </a:p>
                  </a:txBody>
                  <a:tcPr>
                    <a:lnT w="6350" cap="flat" cmpd="sng" algn="ctr">
                      <a:solidFill>
                        <a:schemeClr val="tx1"/>
                      </a:solidFill>
                      <a:prstDash val="solid"/>
                      <a:round/>
                      <a:headEnd type="none" w="med" len="med"/>
                      <a:tailEnd type="none" w="med" len="med"/>
                    </a:lnT>
                  </a:tcPr>
                </a:tc>
                <a:tc vMerge="1">
                  <a:txBody>
                    <a:bodyPr/>
                    <a:lstStyle/>
                    <a:p>
                      <a:endParaRPr lang="en-IN"/>
                    </a:p>
                  </a:txBody>
                  <a:tcPr>
                    <a:lnT w="6350" cap="flat" cmpd="sng" algn="ctr">
                      <a:solidFill>
                        <a:schemeClr val="tx1"/>
                      </a:solidFill>
                      <a:prstDash val="solid"/>
                      <a:round/>
                      <a:headEnd type="none" w="med" len="med"/>
                      <a:tailEnd type="none" w="med" len="med"/>
                    </a:lnT>
                  </a:tcPr>
                </a:tc>
                <a:tc>
                  <a:txBody>
                    <a:bodyPr/>
                    <a:lstStyle/>
                    <a:p>
                      <a:pPr algn="l" rtl="0" fontAlgn="ctr"/>
                      <a:r>
                        <a:rPr lang="en-IN" sz="1400" b="1" u="none" strike="noStrike" dirty="0">
                          <a:effectLst/>
                          <a:latin typeface="Century Gothic" panose="020B0502020202020204" pitchFamily="34" charset="0"/>
                        </a:rPr>
                        <a:t>Langar House</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265538">
                <a:tc rowSpan="7">
                  <a:txBody>
                    <a:bodyPr/>
                    <a:lstStyle/>
                    <a:p>
                      <a:pPr algn="l" rtl="0" fontAlgn="ctr"/>
                      <a:r>
                        <a:rPr lang="en-IN" sz="1400" b="1" u="none" strike="noStrike" dirty="0" err="1">
                          <a:solidFill>
                            <a:srgbClr val="FF0000"/>
                          </a:solidFill>
                          <a:effectLst/>
                          <a:latin typeface="Century Gothic" panose="020B0502020202020204" pitchFamily="34" charset="0"/>
                        </a:rPr>
                        <a:t>Kulsumpura</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7">
                  <a:txBody>
                    <a:bodyPr/>
                    <a:lstStyle/>
                    <a:p>
                      <a:pPr algn="l" rtl="0" fontAlgn="ctr"/>
                      <a:endParaRPr lang="en-IN" sz="1400" b="1" i="0" u="none" strike="noStrike" dirty="0">
                        <a:solidFill>
                          <a:srgbClr val="FF0000"/>
                        </a:solidFill>
                        <a:effectLst/>
                        <a:latin typeface="Century Gothic" panose="020B0502020202020204" pitchFamily="34" charset="0"/>
                      </a:endParaRPr>
                    </a:p>
                    <a:p>
                      <a:pPr algn="l" rtl="0" fontAlgn="ctr"/>
                      <a:r>
                        <a:rPr lang="en-IN" sz="1400" b="1" i="0" u="none" strike="noStrike" dirty="0" err="1">
                          <a:solidFill>
                            <a:srgbClr val="FF0000"/>
                          </a:solidFill>
                          <a:effectLst/>
                          <a:latin typeface="Century Gothic" panose="020B0502020202020204" pitchFamily="34" charset="0"/>
                        </a:rPr>
                        <a:t>Kulsumpura</a:t>
                      </a:r>
                      <a:r>
                        <a:rPr lang="en-IN" sz="1400" b="1" i="0" u="none" strike="noStrike" dirty="0">
                          <a:solidFill>
                            <a:srgbClr val="FF0000"/>
                          </a:solidFill>
                          <a:effectLst/>
                          <a:latin typeface="Century Gothic" panose="020B0502020202020204" pitchFamily="34" charset="0"/>
                        </a:rPr>
                        <a:t> Old PS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5">
                  <a:txBody>
                    <a:bodyPr/>
                    <a:lstStyle/>
                    <a:p>
                      <a:pPr algn="l" rtl="0" fontAlgn="ctr"/>
                      <a:r>
                        <a:rPr lang="en-IN" sz="1400" b="1" u="none" strike="noStrike" dirty="0" err="1">
                          <a:solidFill>
                            <a:srgbClr val="FF0000"/>
                          </a:solidFill>
                          <a:effectLst/>
                          <a:latin typeface="Century Gothic" panose="020B0502020202020204" pitchFamily="34" charset="0"/>
                        </a:rPr>
                        <a:t>Gudimalkapur</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rowSpan="5">
                  <a:txBody>
                    <a:bodyPr/>
                    <a:lstStyle/>
                    <a:p>
                      <a:pPr algn="ctr" rtl="0" fontAlgn="ctr"/>
                      <a:r>
                        <a:rPr lang="en-US" sz="1400" b="1" i="0" u="none" strike="noStrike" dirty="0">
                          <a:solidFill>
                            <a:srgbClr val="FF0000"/>
                          </a:solidFill>
                          <a:effectLst/>
                          <a:latin typeface="Century Gothic" panose="020B0502020202020204" pitchFamily="34" charset="0"/>
                        </a:rPr>
                        <a:t>C</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r>
                        <a:rPr lang="en-US" sz="1400" b="1" i="0" u="none" strike="noStrike" dirty="0" err="1">
                          <a:solidFill>
                            <a:srgbClr val="FF0000"/>
                          </a:solidFill>
                          <a:effectLst/>
                          <a:latin typeface="Century Gothic" panose="020B0502020202020204" pitchFamily="34" charset="0"/>
                        </a:rPr>
                        <a:t>Rythu</a:t>
                      </a:r>
                      <a:r>
                        <a:rPr lang="en-US" sz="1400" b="1" i="0" u="none" strike="noStrike" dirty="0">
                          <a:solidFill>
                            <a:srgbClr val="FF0000"/>
                          </a:solidFill>
                          <a:effectLst/>
                          <a:latin typeface="Century Gothic" panose="020B0502020202020204" pitchFamily="34" charset="0"/>
                        </a:rPr>
                        <a:t> </a:t>
                      </a:r>
                      <a:r>
                        <a:rPr lang="en-US" sz="1400" b="1" i="0" u="none" strike="noStrike" dirty="0" err="1">
                          <a:solidFill>
                            <a:srgbClr val="FF0000"/>
                          </a:solidFill>
                          <a:effectLst/>
                          <a:latin typeface="Century Gothic" panose="020B0502020202020204" pitchFamily="34" charset="0"/>
                        </a:rPr>
                        <a:t>Vishranthi</a:t>
                      </a:r>
                      <a:r>
                        <a:rPr lang="en-US" sz="1400" b="1" i="0" u="none" strike="noStrike" dirty="0">
                          <a:solidFill>
                            <a:srgbClr val="FF0000"/>
                          </a:solidFill>
                          <a:effectLst/>
                          <a:latin typeface="Century Gothic" panose="020B0502020202020204" pitchFamily="34" charset="0"/>
                        </a:rPr>
                        <a:t> Bhavan, Market Yard, </a:t>
                      </a:r>
                      <a:r>
                        <a:rPr lang="en-US" sz="1400" b="1" i="0" u="none" strike="noStrike" dirty="0" err="1">
                          <a:solidFill>
                            <a:srgbClr val="FF0000"/>
                          </a:solidFill>
                          <a:effectLst/>
                          <a:latin typeface="Century Gothic" panose="020B0502020202020204" pitchFamily="34" charset="0"/>
                        </a:rPr>
                        <a:t>Gudimalkapur</a:t>
                      </a:r>
                      <a:endParaRPr lang="en-IN" sz="1400" b="1" i="0" u="none" strike="noStrike" dirty="0">
                        <a:solidFill>
                          <a:srgbClr val="FF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852980"/>
                  </a:ext>
                </a:extLst>
              </a:tr>
              <a:tr h="265538">
                <a:tc vMerge="1">
                  <a:txBody>
                    <a:bodyPr/>
                    <a:lstStyle/>
                    <a:p>
                      <a:pPr algn="l" rtl="0" fontAlgn="ctr"/>
                      <a:r>
                        <a:rPr lang="en-IN" sz="1400" b="1" u="none" strike="noStrike" dirty="0" err="1">
                          <a:solidFill>
                            <a:srgbClr val="FF0000"/>
                          </a:solidFill>
                          <a:effectLst/>
                          <a:latin typeface="Century Gothic" panose="020B0502020202020204" pitchFamily="34" charset="0"/>
                        </a:rPr>
                        <a:t>Kulsumpura</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pPr algn="l" rtl="0" fontAlgn="ctr"/>
                      <a:r>
                        <a:rPr lang="en-IN" sz="1400" b="1" i="0" u="none" strike="noStrike" dirty="0">
                          <a:solidFill>
                            <a:srgbClr val="FF0000"/>
                          </a:solidFill>
                          <a:effectLst/>
                          <a:latin typeface="Century Gothic" panose="020B0502020202020204" pitchFamily="34" charset="0"/>
                        </a:rPr>
                        <a:t>Old PS </a:t>
                      </a:r>
                      <a:r>
                        <a:rPr lang="en-IN" sz="1400" b="1" i="0" u="none" strike="noStrike" dirty="0" err="1">
                          <a:solidFill>
                            <a:srgbClr val="FF0000"/>
                          </a:solidFill>
                          <a:effectLst/>
                          <a:latin typeface="Century Gothic" panose="020B0502020202020204" pitchFamily="34" charset="0"/>
                        </a:rPr>
                        <a:t>Kulsumpura</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pPr algn="l" rtl="0" fontAlgn="ctr"/>
                      <a:r>
                        <a:rPr lang="en-IN" sz="1400" b="1" u="none" strike="noStrike" dirty="0" err="1">
                          <a:solidFill>
                            <a:srgbClr val="FF0000"/>
                          </a:solidFill>
                          <a:effectLst/>
                          <a:latin typeface="Century Gothic" panose="020B0502020202020204" pitchFamily="34" charset="0"/>
                        </a:rPr>
                        <a:t>Gudimalkapur</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pPr algn="ctr" rtl="0" fontAlgn="ctr"/>
                      <a:r>
                        <a:rPr lang="en-US" sz="1400" b="1" i="0" u="none" strike="noStrike" dirty="0">
                          <a:solidFill>
                            <a:srgbClr val="FF0000"/>
                          </a:solidFill>
                          <a:effectLst/>
                          <a:latin typeface="Century Gothic" panose="020B0502020202020204" pitchFamily="34" charset="0"/>
                        </a:rPr>
                        <a:t>C</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i="0" u="none" strike="noStrike" dirty="0">
                          <a:solidFill>
                            <a:srgbClr val="000000"/>
                          </a:solidFill>
                          <a:effectLst/>
                          <a:latin typeface="Century Gothic" panose="020B0502020202020204" pitchFamily="34" charset="0"/>
                        </a:rPr>
                        <a:t>Asif Nagar</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265538">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b"/>
                      <a:r>
                        <a:rPr lang="en-IN" sz="1400" b="1" i="0" u="none" strike="noStrike" dirty="0">
                          <a:solidFill>
                            <a:srgbClr val="000000"/>
                          </a:solidFill>
                          <a:effectLst/>
                          <a:latin typeface="Century Gothic" panose="020B0502020202020204" pitchFamily="34" charset="0"/>
                        </a:rPr>
                        <a:t>Langar House</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253986">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b"/>
                      <a:r>
                        <a:rPr lang="en-IN" sz="1400" b="1" i="0" u="none" strike="noStrike" dirty="0" err="1">
                          <a:solidFill>
                            <a:srgbClr val="000000"/>
                          </a:solidFill>
                          <a:effectLst/>
                          <a:latin typeface="Century Gothic" panose="020B0502020202020204" pitchFamily="34" charset="0"/>
                        </a:rPr>
                        <a:t>Tappachabutra</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4"/>
                  </a:ext>
                </a:extLst>
              </a:tr>
              <a:tr h="265538">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b"/>
                      <a:r>
                        <a:rPr lang="en-IN" sz="1400" b="1" u="none" strike="noStrike" dirty="0" err="1">
                          <a:effectLst/>
                          <a:latin typeface="Century Gothic" panose="020B0502020202020204" pitchFamily="34" charset="0"/>
                        </a:rPr>
                        <a:t>Kulsumpura</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5"/>
                  </a:ext>
                </a:extLst>
              </a:tr>
              <a:tr h="265538">
                <a:tc vMerge="1">
                  <a:txBody>
                    <a:bodyPr/>
                    <a:lstStyle/>
                    <a:p>
                      <a:endParaRPr lang="en-IN"/>
                    </a:p>
                  </a:txBody>
                  <a:tcPr/>
                </a:tc>
                <a:tc vMerge="1">
                  <a:txBody>
                    <a:bodyPr/>
                    <a:lstStyle/>
                    <a:p>
                      <a:endParaRPr lang="en-IN"/>
                    </a:p>
                  </a:txBody>
                  <a:tcPr/>
                </a:tc>
                <a:tc>
                  <a:txBody>
                    <a:bodyPr/>
                    <a:lstStyle/>
                    <a:p>
                      <a:pPr algn="l" rtl="0" fontAlgn="ctr"/>
                      <a:r>
                        <a:rPr lang="en-IN" sz="1400" b="1" u="none" strike="noStrike" dirty="0" err="1">
                          <a:effectLst/>
                          <a:latin typeface="Century Gothic" panose="020B0502020202020204" pitchFamily="34" charset="0"/>
                        </a:rPr>
                        <a:t>Kulsumpura</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6"/>
                  </a:ext>
                </a:extLst>
              </a:tr>
              <a:tr h="265538">
                <a:tc vMerge="1">
                  <a:txBody>
                    <a:bodyPr/>
                    <a:lstStyle/>
                    <a:p>
                      <a:endParaRPr lang="en-IN"/>
                    </a:p>
                  </a:txBody>
                  <a:tcPr/>
                </a:tc>
                <a:tc vMerge="1">
                  <a:txBody>
                    <a:bodyPr/>
                    <a:lstStyle/>
                    <a:p>
                      <a:endParaRPr lang="en-IN"/>
                    </a:p>
                  </a:txBody>
                  <a:tcPr/>
                </a:tc>
                <a:tc>
                  <a:txBody>
                    <a:bodyPr/>
                    <a:lstStyle/>
                    <a:p>
                      <a:pPr algn="l" rtl="0" fontAlgn="ctr"/>
                      <a:r>
                        <a:rPr lang="en-IN" sz="1400" b="1" u="none" strike="noStrike" dirty="0" err="1">
                          <a:effectLst/>
                          <a:latin typeface="Century Gothic" panose="020B0502020202020204" pitchFamily="34" charset="0"/>
                        </a:rPr>
                        <a:t>Tappachabutra</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u="none" strike="noStrike" dirty="0">
                          <a:effectLst/>
                          <a:latin typeface="Century Gothic" panose="020B0502020202020204" pitchFamily="34" charset="0"/>
                        </a:rPr>
                        <a:t> </a:t>
                      </a:r>
                      <a:endParaRPr lang="en-IN" sz="14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4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7"/>
                  </a:ext>
                </a:extLst>
              </a:tr>
              <a:tr h="526991">
                <a:tc>
                  <a:txBody>
                    <a:bodyPr/>
                    <a:lstStyle/>
                    <a:p>
                      <a:pPr algn="l" rtl="0" fontAlgn="ctr"/>
                      <a:r>
                        <a:rPr lang="en-IN" sz="1600" b="1" i="0" u="none" strike="noStrike" dirty="0">
                          <a:solidFill>
                            <a:srgbClr val="FF0000"/>
                          </a:solidFill>
                          <a:effectLst/>
                          <a:latin typeface="Century Gothic" panose="020B0502020202020204" pitchFamily="34" charset="0"/>
                        </a:rPr>
                        <a:t>4 Divisions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ctr"/>
                      <a:endParaRPr lang="en-IN" sz="16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ctr"/>
                      <a:r>
                        <a:rPr lang="en-IN" sz="1600" b="1" i="0" u="none" strike="noStrike" dirty="0">
                          <a:solidFill>
                            <a:srgbClr val="000000"/>
                          </a:solidFill>
                          <a:effectLst/>
                          <a:latin typeface="Century Gothic" panose="020B0502020202020204" pitchFamily="34" charset="0"/>
                        </a:rPr>
                        <a:t>10 </a:t>
                      </a:r>
                      <a:r>
                        <a:rPr lang="en-IN" sz="1600" b="1" i="0" u="none" strike="noStrike" dirty="0" err="1">
                          <a:solidFill>
                            <a:srgbClr val="000000"/>
                          </a:solidFill>
                          <a:effectLst/>
                          <a:latin typeface="Century Gothic" panose="020B0502020202020204" pitchFamily="34" charset="0"/>
                        </a:rPr>
                        <a:t>Ps’s</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267005392"/>
                  </a:ext>
                </a:extLst>
              </a:tr>
            </a:tbl>
          </a:graphicData>
        </a:graphic>
      </p:graphicFrame>
      <p:sp>
        <p:nvSpPr>
          <p:cNvPr id="4" name="TextBox 3">
            <a:extLst>
              <a:ext uri="{FF2B5EF4-FFF2-40B4-BE49-F238E27FC236}">
                <a16:creationId xmlns:a16="http://schemas.microsoft.com/office/drawing/2014/main" id="{92525C23-218C-E267-8338-01678403299C}"/>
              </a:ext>
            </a:extLst>
          </p:cNvPr>
          <p:cNvSpPr txBox="1"/>
          <p:nvPr/>
        </p:nvSpPr>
        <p:spPr>
          <a:xfrm>
            <a:off x="158750" y="996950"/>
            <a:ext cx="3918669" cy="1477328"/>
          </a:xfrm>
          <a:prstGeom prst="rect">
            <a:avLst/>
          </a:prstGeom>
          <a:noFill/>
        </p:spPr>
        <p:txBody>
          <a:bodyPr wrap="square" rtlCol="0">
            <a:spAutoFit/>
          </a:bodyPr>
          <a:lstStyle/>
          <a:p>
            <a:r>
              <a:rPr lang="en-IN" b="1" dirty="0"/>
              <a:t>Location of Zonal Office: </a:t>
            </a:r>
          </a:p>
          <a:p>
            <a:r>
              <a:rPr lang="en-IN" dirty="0"/>
              <a:t>Existing ACP </a:t>
            </a:r>
            <a:r>
              <a:rPr lang="en-IN" dirty="0" err="1"/>
              <a:t>Asifnagar</a:t>
            </a:r>
            <a:r>
              <a:rPr lang="en-IN" dirty="0"/>
              <a:t> Office, Mehdipatnam</a:t>
            </a:r>
          </a:p>
          <a:p>
            <a:r>
              <a:rPr lang="en-IN" b="1" u="sng" dirty="0"/>
              <a:t>Addl. DCP:</a:t>
            </a:r>
            <a:r>
              <a:rPr lang="en-IN" dirty="0"/>
              <a:t> New Humayun </a:t>
            </a:r>
            <a:r>
              <a:rPr lang="en-IN" dirty="0" err="1"/>
              <a:t>nagar</a:t>
            </a:r>
            <a:r>
              <a:rPr lang="en-IN" dirty="0"/>
              <a:t> Police Station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20617"/>
            <a:ext cx="4111925" cy="523220"/>
          </a:xfrm>
          <a:prstGeom prst="rect">
            <a:avLst/>
          </a:prstGeo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lvl="3">
              <a:spcBef>
                <a:spcPct val="0"/>
              </a:spcBef>
            </a:pPr>
            <a:r>
              <a:rPr lang="en-IN" sz="2800" b="1" cap="all" spc="300" dirty="0">
                <a:solidFill>
                  <a:srgbClr val="002060"/>
                </a:solidFill>
                <a:latin typeface="Bahnschrift SemiBold" pitchFamily="34" charset="0"/>
              </a:rPr>
              <a:t>South Zone</a:t>
            </a:r>
            <a:endParaRPr lang="en-US" sz="2800" b="1" cap="all" spc="300" dirty="0">
              <a:solidFill>
                <a:srgbClr val="002060"/>
              </a:solidFill>
              <a:latin typeface="Bahnschrift SemiBold"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767" t="9918" r="1977" b="18816"/>
          <a:stretch/>
        </p:blipFill>
        <p:spPr>
          <a:xfrm>
            <a:off x="0" y="1837597"/>
            <a:ext cx="4345686" cy="3880816"/>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23083455"/>
              </p:ext>
            </p:extLst>
          </p:nvPr>
        </p:nvGraphicFramePr>
        <p:xfrm>
          <a:off x="4381499" y="112848"/>
          <a:ext cx="7734662" cy="6275639"/>
        </p:xfrm>
        <a:graphic>
          <a:graphicData uri="http://schemas.openxmlformats.org/drawingml/2006/table">
            <a:tbl>
              <a:tblPr>
                <a:tableStyleId>{5C22544A-7EE6-4342-B048-85BDC9FD1C3A}</a:tableStyleId>
              </a:tblPr>
              <a:tblGrid>
                <a:gridCol w="1427511">
                  <a:extLst>
                    <a:ext uri="{9D8B030D-6E8A-4147-A177-3AD203B41FA5}">
                      <a16:colId xmlns:a16="http://schemas.microsoft.com/office/drawing/2014/main" val="20000"/>
                    </a:ext>
                  </a:extLst>
                </a:gridCol>
                <a:gridCol w="1442122">
                  <a:extLst>
                    <a:ext uri="{9D8B030D-6E8A-4147-A177-3AD203B41FA5}">
                      <a16:colId xmlns:a16="http://schemas.microsoft.com/office/drawing/2014/main" val="1033393214"/>
                    </a:ext>
                  </a:extLst>
                </a:gridCol>
                <a:gridCol w="1401211">
                  <a:extLst>
                    <a:ext uri="{9D8B030D-6E8A-4147-A177-3AD203B41FA5}">
                      <a16:colId xmlns:a16="http://schemas.microsoft.com/office/drawing/2014/main" val="20001"/>
                    </a:ext>
                  </a:extLst>
                </a:gridCol>
                <a:gridCol w="1247794">
                  <a:extLst>
                    <a:ext uri="{9D8B030D-6E8A-4147-A177-3AD203B41FA5}">
                      <a16:colId xmlns:a16="http://schemas.microsoft.com/office/drawing/2014/main" val="862986796"/>
                    </a:ext>
                  </a:extLst>
                </a:gridCol>
                <a:gridCol w="1104604">
                  <a:extLst>
                    <a:ext uri="{9D8B030D-6E8A-4147-A177-3AD203B41FA5}">
                      <a16:colId xmlns:a16="http://schemas.microsoft.com/office/drawing/2014/main" val="20002"/>
                    </a:ext>
                  </a:extLst>
                </a:gridCol>
                <a:gridCol w="1111420">
                  <a:extLst>
                    <a:ext uri="{9D8B030D-6E8A-4147-A177-3AD203B41FA5}">
                      <a16:colId xmlns:a16="http://schemas.microsoft.com/office/drawing/2014/main" val="938529446"/>
                    </a:ext>
                  </a:extLst>
                </a:gridCol>
              </a:tblGrid>
              <a:tr h="1044820">
                <a:tc>
                  <a:txBody>
                    <a:bodyPr/>
                    <a:lstStyle/>
                    <a:p>
                      <a:pPr algn="ctr" rtl="0" fontAlgn="ctr"/>
                      <a:r>
                        <a:rPr lang="en-IN" sz="1600" b="1" u="none" strike="noStrike" dirty="0">
                          <a:solidFill>
                            <a:schemeClr val="bg1"/>
                          </a:solidFill>
                          <a:effectLst/>
                          <a:latin typeface="Century Gothic" panose="020B0502020202020204" pitchFamily="34" charset="0"/>
                        </a:rPr>
                        <a:t>Division</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i="0" u="none" strike="noStrike" dirty="0">
                          <a:solidFill>
                            <a:schemeClr val="bg1"/>
                          </a:solidFill>
                          <a:effectLst/>
                          <a:latin typeface="Century Gothic" panose="020B0502020202020204" pitchFamily="34" charset="0"/>
                        </a:rPr>
                        <a:t>ACP Office Location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u="none" strike="noStrike" dirty="0">
                          <a:solidFill>
                            <a:schemeClr val="bg1"/>
                          </a:solidFill>
                          <a:effectLst/>
                          <a:latin typeface="Century Gothic" panose="020B0502020202020204" pitchFamily="34" charset="0"/>
                        </a:rPr>
                        <a:t>Police Stations </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US" sz="1600" b="1" i="0" u="none" strike="noStrike" dirty="0">
                          <a:solidFill>
                            <a:schemeClr val="bg1"/>
                          </a:solidFill>
                          <a:effectLst/>
                          <a:latin typeface="Century Gothic" panose="020B0502020202020204" pitchFamily="34" charset="0"/>
                        </a:rPr>
                        <a:t>Category Of Police Stations</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u="none" strike="noStrike" dirty="0">
                          <a:solidFill>
                            <a:schemeClr val="bg1"/>
                          </a:solidFill>
                          <a:effectLst/>
                          <a:latin typeface="Century Gothic" panose="020B0502020202020204" pitchFamily="34" charset="0"/>
                        </a:rPr>
                        <a:t>Created With Areas From Police Station</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i="0" u="none" strike="noStrike" dirty="0">
                          <a:solidFill>
                            <a:schemeClr val="bg1"/>
                          </a:solidFill>
                          <a:effectLst/>
                          <a:latin typeface="Century Gothic" panose="020B0502020202020204" pitchFamily="34" charset="0"/>
                        </a:rPr>
                        <a:t>PS Location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377124">
                <a:tc rowSpan="3">
                  <a:txBody>
                    <a:bodyPr/>
                    <a:lstStyle/>
                    <a:p>
                      <a:pPr algn="l" rtl="0" fontAlgn="ctr"/>
                      <a:r>
                        <a:rPr lang="en-IN" sz="1600" b="1" u="none" strike="noStrike" dirty="0">
                          <a:effectLst/>
                          <a:latin typeface="Century Gothic" panose="020B0502020202020204" pitchFamily="34" charset="0"/>
                        </a:rPr>
                        <a:t>Charminar</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l" rtl="0" fontAlgn="ctr"/>
                      <a:r>
                        <a:rPr lang="en-IN" sz="16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600" b="1" u="none" strike="noStrike" dirty="0">
                          <a:effectLst/>
                          <a:latin typeface="Century Gothic" panose="020B0502020202020204" pitchFamily="34" charset="0"/>
                        </a:rPr>
                        <a:t> Charminar </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A</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6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77124">
                <a:tc vMerge="1">
                  <a:txBody>
                    <a:bodyPr/>
                    <a:lstStyle/>
                    <a:p>
                      <a:endParaRPr lang="en-IN"/>
                    </a:p>
                  </a:txBody>
                  <a:tcPr/>
                </a:tc>
                <a:tc vMerge="1">
                  <a:txBody>
                    <a:bodyPr/>
                    <a:lstStyle/>
                    <a:p>
                      <a:endParaRPr lang="en-IN"/>
                    </a:p>
                  </a:txBody>
                  <a:tcPr/>
                </a:tc>
                <a:tc>
                  <a:txBody>
                    <a:bodyPr/>
                    <a:lstStyle/>
                    <a:p>
                      <a:pPr algn="l" rtl="0" fontAlgn="ctr"/>
                      <a:r>
                        <a:rPr lang="en-IN" sz="1600" b="1" u="none" strike="noStrike" dirty="0">
                          <a:effectLst/>
                          <a:latin typeface="Century Gothic" panose="020B0502020202020204" pitchFamily="34" charset="0"/>
                        </a:rPr>
                        <a:t> </a:t>
                      </a:r>
                      <a:r>
                        <a:rPr lang="en-IN" sz="1600" b="1" u="none" strike="noStrike" dirty="0" err="1">
                          <a:effectLst/>
                          <a:latin typeface="Century Gothic" panose="020B0502020202020204" pitchFamily="34" charset="0"/>
                        </a:rPr>
                        <a:t>Kamatipura</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C</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83306">
                <a:tc vMerge="1">
                  <a:txBody>
                    <a:bodyPr/>
                    <a:lstStyle/>
                    <a:p>
                      <a:endParaRPr lang="en-IN"/>
                    </a:p>
                  </a:txBody>
                  <a:tcPr/>
                </a:tc>
                <a:tc vMerge="1">
                  <a:txBody>
                    <a:bodyPr/>
                    <a:lstStyle/>
                    <a:p>
                      <a:endParaRPr lang="en-IN"/>
                    </a:p>
                  </a:txBody>
                  <a:tcPr/>
                </a:tc>
                <a:tc>
                  <a:txBody>
                    <a:bodyPr/>
                    <a:lstStyle/>
                    <a:p>
                      <a:pPr algn="l" rtl="0" fontAlgn="ctr"/>
                      <a:r>
                        <a:rPr lang="en-IN" sz="1600" b="1" u="none" strike="noStrike" dirty="0">
                          <a:effectLst/>
                          <a:latin typeface="Century Gothic" panose="020B0502020202020204" pitchFamily="34" charset="0"/>
                        </a:rPr>
                        <a:t> </a:t>
                      </a:r>
                      <a:r>
                        <a:rPr lang="en-IN" sz="1600" b="1" u="none" strike="noStrike" dirty="0" err="1">
                          <a:effectLst/>
                          <a:latin typeface="Century Gothic" panose="020B0502020202020204" pitchFamily="34" charset="0"/>
                        </a:rPr>
                        <a:t>Hussainialam</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B</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77124">
                <a:tc rowSpan="3">
                  <a:txBody>
                    <a:bodyPr/>
                    <a:lstStyle/>
                    <a:p>
                      <a:pPr algn="l" rtl="0" fontAlgn="ctr"/>
                      <a:r>
                        <a:rPr lang="en-IN" sz="1600" b="1" u="none" strike="noStrike" dirty="0" err="1">
                          <a:effectLst/>
                          <a:latin typeface="Century Gothic" panose="020B0502020202020204" pitchFamily="34" charset="0"/>
                        </a:rPr>
                        <a:t>Falaknuma</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1600" b="1" i="0" u="none" strike="noStrike" dirty="0">
                          <a:solidFill>
                            <a:srgbClr val="000000"/>
                          </a:solidFill>
                          <a:effectLst/>
                          <a:latin typeface="Century Gothic" panose="020B0502020202020204" pitchFamily="34" charset="0"/>
                        </a:rPr>
                        <a:t>Existing</a:t>
                      </a:r>
                    </a:p>
                    <a:p>
                      <a:pPr algn="l" rtl="0" fontAlgn="ct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600" b="1" u="none" strike="noStrike" dirty="0">
                          <a:effectLst/>
                          <a:latin typeface="Century Gothic" panose="020B0502020202020204" pitchFamily="34" charset="0"/>
                        </a:rPr>
                        <a:t> </a:t>
                      </a:r>
                      <a:r>
                        <a:rPr lang="en-IN" sz="1600" b="1" u="none" strike="noStrike" dirty="0" err="1">
                          <a:effectLst/>
                          <a:latin typeface="Century Gothic" panose="020B0502020202020204" pitchFamily="34" charset="0"/>
                        </a:rPr>
                        <a:t>Falaknuma</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C</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377124">
                <a:tc vMerge="1">
                  <a:txBody>
                    <a:bodyPr/>
                    <a:lstStyle/>
                    <a:p>
                      <a:endParaRPr lang="en-IN"/>
                    </a:p>
                  </a:txBody>
                  <a:tcPr/>
                </a:tc>
                <a:tc vMerge="1">
                  <a:txBody>
                    <a:bodyPr/>
                    <a:lstStyle/>
                    <a:p>
                      <a:endParaRPr lang="en-IN"/>
                    </a:p>
                  </a:txBody>
                  <a:tcPr/>
                </a:tc>
                <a:tc>
                  <a:txBody>
                    <a:bodyPr/>
                    <a:lstStyle/>
                    <a:p>
                      <a:pPr algn="l" rtl="0" fontAlgn="ctr"/>
                      <a:r>
                        <a:rPr lang="en-IN" sz="1600" b="1" u="none" strike="noStrike" dirty="0">
                          <a:effectLst/>
                          <a:latin typeface="Century Gothic" panose="020B0502020202020204" pitchFamily="34" charset="0"/>
                        </a:rPr>
                        <a:t> </a:t>
                      </a:r>
                      <a:r>
                        <a:rPr lang="en-IN" sz="1600" b="1" u="none" strike="noStrike" dirty="0" err="1">
                          <a:effectLst/>
                          <a:latin typeface="Century Gothic" panose="020B0502020202020204" pitchFamily="34" charset="0"/>
                        </a:rPr>
                        <a:t>Bhadurpura</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B</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294621">
                <a:tc vMerge="1">
                  <a:txBody>
                    <a:bodyPr/>
                    <a:lstStyle/>
                    <a:p>
                      <a:endParaRPr lang="en-IN"/>
                    </a:p>
                  </a:txBody>
                  <a:tcPr/>
                </a:tc>
                <a:tc vMerge="1">
                  <a:txBody>
                    <a:bodyPr/>
                    <a:lstStyle/>
                    <a:p>
                      <a:endParaRPr lang="en-IN"/>
                    </a:p>
                  </a:txBody>
                  <a:tcPr/>
                </a:tc>
                <a:tc>
                  <a:txBody>
                    <a:bodyPr/>
                    <a:lstStyle/>
                    <a:p>
                      <a:pPr algn="l" rtl="0" fontAlgn="ctr"/>
                      <a:r>
                        <a:rPr lang="en-IN" sz="1600" b="1" u="none" strike="noStrike" dirty="0">
                          <a:effectLst/>
                          <a:latin typeface="Century Gothic" panose="020B0502020202020204" pitchFamily="34" charset="0"/>
                        </a:rPr>
                        <a:t> </a:t>
                      </a:r>
                      <a:r>
                        <a:rPr lang="en-IN" sz="1600" b="1" u="none" strike="noStrike" dirty="0" err="1">
                          <a:effectLst/>
                          <a:latin typeface="Century Gothic" panose="020B0502020202020204" pitchFamily="34" charset="0"/>
                        </a:rPr>
                        <a:t>Kalapathar</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C</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329355">
                <a:tc rowSpan="3">
                  <a:txBody>
                    <a:bodyPr/>
                    <a:lstStyle/>
                    <a:p>
                      <a:pPr algn="l" rtl="0" fontAlgn="ctr"/>
                      <a:r>
                        <a:rPr lang="en-IN" sz="1600" b="1" u="none" strike="noStrike" dirty="0" err="1">
                          <a:solidFill>
                            <a:srgbClr val="FF0000"/>
                          </a:solidFill>
                          <a:effectLst/>
                          <a:latin typeface="Century Gothic" panose="020B0502020202020204" pitchFamily="34" charset="0"/>
                        </a:rPr>
                        <a:t>Chatrinaka</a:t>
                      </a:r>
                      <a:endParaRPr lang="en-IN" sz="16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l" rtl="0" fontAlgn="ctr"/>
                      <a:r>
                        <a:rPr lang="en-IN" sz="1600" b="1" i="0" u="none" strike="noStrike" dirty="0">
                          <a:solidFill>
                            <a:srgbClr val="FF0000"/>
                          </a:solidFill>
                          <a:effectLst/>
                          <a:latin typeface="Century Gothic" panose="020B0502020202020204" pitchFamily="34" charset="0"/>
                        </a:rPr>
                        <a:t>Quarter Beside New </a:t>
                      </a:r>
                      <a:r>
                        <a:rPr lang="en-IN" sz="1600" b="1" i="0" u="none" strike="noStrike" dirty="0" err="1">
                          <a:solidFill>
                            <a:srgbClr val="FF0000"/>
                          </a:solidFill>
                          <a:effectLst/>
                          <a:latin typeface="Century Gothic" panose="020B0502020202020204" pitchFamily="34" charset="0"/>
                        </a:rPr>
                        <a:t>Shalibanda</a:t>
                      </a:r>
                      <a:r>
                        <a:rPr lang="en-IN" sz="1600" b="1" i="0" u="none" strike="noStrike" dirty="0">
                          <a:solidFill>
                            <a:srgbClr val="FF0000"/>
                          </a:solidFill>
                          <a:effectLst/>
                          <a:latin typeface="Century Gothic" panose="020B0502020202020204" pitchFamily="34" charset="0"/>
                        </a:rPr>
                        <a:t> PS Building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600" b="1" u="none" strike="noStrike" dirty="0">
                          <a:effectLst/>
                          <a:latin typeface="Century Gothic" panose="020B0502020202020204" pitchFamily="34" charset="0"/>
                        </a:rPr>
                        <a:t> </a:t>
                      </a:r>
                      <a:r>
                        <a:rPr lang="en-IN" sz="1600" b="1" u="none" strike="noStrike" dirty="0" err="1">
                          <a:effectLst/>
                          <a:latin typeface="Century Gothic" panose="020B0502020202020204" pitchFamily="34" charset="0"/>
                        </a:rPr>
                        <a:t>Moghalpura</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B</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377124">
                <a:tc vMerge="1">
                  <a:txBody>
                    <a:bodyPr/>
                    <a:lstStyle/>
                    <a:p>
                      <a:endParaRPr lang="en-IN"/>
                    </a:p>
                  </a:txBody>
                  <a:tcPr/>
                </a:tc>
                <a:tc vMerge="1">
                  <a:txBody>
                    <a:bodyPr/>
                    <a:lstStyle/>
                    <a:p>
                      <a:endParaRPr lang="en-IN"/>
                    </a:p>
                  </a:txBody>
                  <a:tcPr/>
                </a:tc>
                <a:tc>
                  <a:txBody>
                    <a:bodyPr/>
                    <a:lstStyle/>
                    <a:p>
                      <a:pPr algn="l" rtl="0" fontAlgn="ctr"/>
                      <a:r>
                        <a:rPr lang="en-IN" sz="1600" b="1" u="none" strike="noStrike" dirty="0">
                          <a:effectLst/>
                          <a:latin typeface="Century Gothic" panose="020B0502020202020204" pitchFamily="34" charset="0"/>
                        </a:rPr>
                        <a:t> </a:t>
                      </a:r>
                      <a:r>
                        <a:rPr lang="en-IN" sz="1600" b="1" u="none" strike="noStrike" dirty="0" err="1">
                          <a:effectLst/>
                          <a:latin typeface="Century Gothic" panose="020B0502020202020204" pitchFamily="34" charset="0"/>
                        </a:rPr>
                        <a:t>Chatrinaka</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B</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383306">
                <a:tc vMerge="1">
                  <a:txBody>
                    <a:bodyPr/>
                    <a:lstStyle/>
                    <a:p>
                      <a:endParaRPr lang="en-IN"/>
                    </a:p>
                  </a:txBody>
                  <a:tcPr/>
                </a:tc>
                <a:tc vMerge="1">
                  <a:txBody>
                    <a:bodyPr/>
                    <a:lstStyle/>
                    <a:p>
                      <a:endParaRPr lang="en-IN"/>
                    </a:p>
                  </a:txBody>
                  <a:tcPr/>
                </a:tc>
                <a:tc>
                  <a:txBody>
                    <a:bodyPr/>
                    <a:lstStyle/>
                    <a:p>
                      <a:pPr algn="l" rtl="0" fontAlgn="ctr"/>
                      <a:r>
                        <a:rPr lang="en-IN" sz="1600" b="1" u="none" strike="noStrike" dirty="0">
                          <a:effectLst/>
                          <a:latin typeface="Century Gothic" panose="020B0502020202020204" pitchFamily="34" charset="0"/>
                        </a:rPr>
                        <a:t> </a:t>
                      </a:r>
                      <a:r>
                        <a:rPr lang="en-IN" sz="1600" b="1" u="none" strike="noStrike" dirty="0" err="1">
                          <a:effectLst/>
                          <a:latin typeface="Century Gothic" panose="020B0502020202020204" pitchFamily="34" charset="0"/>
                        </a:rPr>
                        <a:t>Shalibanda</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C</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377124">
                <a:tc rowSpan="3">
                  <a:txBody>
                    <a:bodyPr/>
                    <a:lstStyle/>
                    <a:p>
                      <a:pPr algn="l" rtl="0" fontAlgn="ctr"/>
                      <a:r>
                        <a:rPr lang="en-IN" sz="1600" b="1" u="none" strike="noStrike" dirty="0" err="1">
                          <a:effectLst/>
                          <a:latin typeface="Century Gothic" panose="020B0502020202020204" pitchFamily="34" charset="0"/>
                        </a:rPr>
                        <a:t>Mirchowk</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1600" b="1" i="0" u="none" strike="noStrike" dirty="0">
                          <a:solidFill>
                            <a:srgbClr val="000000"/>
                          </a:solidFill>
                          <a:effectLst/>
                          <a:latin typeface="Century Gothic" panose="020B0502020202020204" pitchFamily="34" charset="0"/>
                        </a:rPr>
                        <a:t>Existing</a:t>
                      </a:r>
                    </a:p>
                    <a:p>
                      <a:pPr algn="l" rtl="0" fontAlgn="ct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600" b="1" u="none" strike="noStrike" dirty="0">
                          <a:effectLst/>
                          <a:latin typeface="Century Gothic" panose="020B0502020202020204" pitchFamily="34" charset="0"/>
                        </a:rPr>
                        <a:t> </a:t>
                      </a:r>
                      <a:r>
                        <a:rPr lang="en-IN" sz="1600" b="1" u="none" strike="noStrike" dirty="0" err="1">
                          <a:effectLst/>
                          <a:latin typeface="Century Gothic" panose="020B0502020202020204" pitchFamily="34" charset="0"/>
                        </a:rPr>
                        <a:t>Mirchowk</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B</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378957">
                <a:tc vMerge="1">
                  <a:txBody>
                    <a:bodyPr/>
                    <a:lstStyle/>
                    <a:p>
                      <a:endParaRPr lang="en-IN"/>
                    </a:p>
                  </a:txBody>
                  <a:tcPr/>
                </a:tc>
                <a:tc vMerge="1">
                  <a:txBody>
                    <a:bodyPr/>
                    <a:lstStyle/>
                    <a:p>
                      <a:endParaRPr lang="en-IN"/>
                    </a:p>
                  </a:txBody>
                  <a:tcPr/>
                </a:tc>
                <a:tc>
                  <a:txBody>
                    <a:bodyPr/>
                    <a:lstStyle/>
                    <a:p>
                      <a:pPr algn="l" rtl="0" fontAlgn="ctr"/>
                      <a:r>
                        <a:rPr lang="en-IN" sz="1600" b="1" u="none" strike="noStrike" dirty="0" err="1">
                          <a:effectLst/>
                          <a:latin typeface="Century Gothic" panose="020B0502020202020204" pitchFamily="34" charset="0"/>
                        </a:rPr>
                        <a:t>Bhavaninagar</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C</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383306">
                <a:tc vMerge="1">
                  <a:txBody>
                    <a:bodyPr/>
                    <a:lstStyle/>
                    <a:p>
                      <a:endParaRPr lang="en-IN"/>
                    </a:p>
                  </a:txBody>
                  <a:tcPr/>
                </a:tc>
                <a:tc vMerge="1">
                  <a:txBody>
                    <a:bodyPr/>
                    <a:lstStyle/>
                    <a:p>
                      <a:endParaRPr lang="en-IN"/>
                    </a:p>
                  </a:txBody>
                  <a:tcPr/>
                </a:tc>
                <a:tc>
                  <a:txBody>
                    <a:bodyPr/>
                    <a:lstStyle/>
                    <a:p>
                      <a:pPr algn="l" rtl="0" fontAlgn="ctr"/>
                      <a:r>
                        <a:rPr lang="en-IN" sz="1600" b="1" u="none" strike="noStrike" dirty="0">
                          <a:effectLst/>
                          <a:latin typeface="Century Gothic" panose="020B0502020202020204" pitchFamily="34" charset="0"/>
                        </a:rPr>
                        <a:t> Rein Bazar </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B</a:t>
                      </a: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u="none" strike="noStrike" dirty="0">
                          <a:effectLst/>
                          <a:latin typeface="Century Gothic" panose="020B0502020202020204" pitchFamily="34" charset="0"/>
                        </a:rPr>
                        <a:t> </a:t>
                      </a:r>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6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637034">
                <a:tc>
                  <a:txBody>
                    <a:bodyPr/>
                    <a:lstStyle/>
                    <a:p>
                      <a:pPr algn="l" rtl="0" fontAlgn="ctr"/>
                      <a:r>
                        <a:rPr lang="en-IN" sz="1600" b="1" i="0" u="none" strike="noStrike" dirty="0">
                          <a:solidFill>
                            <a:srgbClr val="000000"/>
                          </a:solidFill>
                          <a:effectLst/>
                          <a:latin typeface="Century Gothic" panose="020B0502020202020204" pitchFamily="34" charset="0"/>
                        </a:rPr>
                        <a:t>4-divisions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ct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ctr"/>
                      <a:r>
                        <a:rPr lang="en-IN" sz="1600" b="1" i="0" u="none" strike="noStrike" dirty="0">
                          <a:solidFill>
                            <a:srgbClr val="000000"/>
                          </a:solidFill>
                          <a:effectLst/>
                          <a:latin typeface="Century Gothic" panose="020B0502020202020204" pitchFamily="34" charset="0"/>
                        </a:rPr>
                        <a:t>12-ps’s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236504289"/>
                  </a:ext>
                </a:extLst>
              </a:tr>
            </a:tbl>
          </a:graphicData>
        </a:graphic>
      </p:graphicFrame>
      <p:sp>
        <p:nvSpPr>
          <p:cNvPr id="4" name="TextBox 3">
            <a:extLst>
              <a:ext uri="{FF2B5EF4-FFF2-40B4-BE49-F238E27FC236}">
                <a16:creationId xmlns:a16="http://schemas.microsoft.com/office/drawing/2014/main" id="{BE567DDB-27D1-26F9-AB07-8D183D42EE9F}"/>
              </a:ext>
            </a:extLst>
          </p:cNvPr>
          <p:cNvSpPr txBox="1"/>
          <p:nvPr/>
        </p:nvSpPr>
        <p:spPr>
          <a:xfrm>
            <a:off x="158750" y="996950"/>
            <a:ext cx="4031113" cy="646331"/>
          </a:xfrm>
          <a:prstGeom prst="rect">
            <a:avLst/>
          </a:prstGeom>
          <a:noFill/>
        </p:spPr>
        <p:txBody>
          <a:bodyPr wrap="square" rtlCol="0">
            <a:spAutoFit/>
          </a:bodyPr>
          <a:lstStyle/>
          <a:p>
            <a:r>
              <a:rPr lang="en-IN" b="1" dirty="0"/>
              <a:t>Location of Zonal Office: </a:t>
            </a:r>
          </a:p>
          <a:p>
            <a:r>
              <a:rPr lang="en-IN" dirty="0" err="1"/>
              <a:t>Chatta</a:t>
            </a:r>
            <a:r>
              <a:rPr lang="en-IN" dirty="0"/>
              <a:t> Bazaar, </a:t>
            </a:r>
            <a:r>
              <a:rPr lang="en-IN" dirty="0" err="1"/>
              <a:t>Pathar</a:t>
            </a:r>
            <a:r>
              <a:rPr lang="en-IN" dirty="0"/>
              <a:t> </a:t>
            </a:r>
            <a:r>
              <a:rPr lang="en-IN" dirty="0" err="1"/>
              <a:t>Gatti</a:t>
            </a:r>
            <a:r>
              <a:rPr lang="en-IN" dirty="0"/>
              <a:t>, Hyderabad</a:t>
            </a:r>
          </a:p>
        </p:txBody>
      </p:sp>
    </p:spTree>
    <p:extLst>
      <p:ext uri="{BB962C8B-B14F-4D97-AF65-F5344CB8AC3E}">
        <p14:creationId xmlns:p14="http://schemas.microsoft.com/office/powerpoint/2010/main" val="170931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79409"/>
            <a:ext cx="4318000" cy="523220"/>
          </a:xfrm>
          <a:prstGeom prst="rect">
            <a:avLst/>
          </a:prstGeo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lvl="1">
              <a:spcBef>
                <a:spcPct val="0"/>
              </a:spcBef>
            </a:pPr>
            <a:r>
              <a:rPr lang="en-IN" sz="2800" b="1" cap="all" spc="300" dirty="0">
                <a:solidFill>
                  <a:srgbClr val="002060"/>
                </a:solidFill>
                <a:latin typeface="Bahnschrift SemiBold" pitchFamily="34" charset="0"/>
              </a:rPr>
              <a:t>South East Zone</a:t>
            </a:r>
            <a:endParaRPr lang="en-US" sz="2800" b="1" cap="all" spc="300" dirty="0">
              <a:solidFill>
                <a:srgbClr val="002060"/>
              </a:solidFill>
              <a:latin typeface="Bahnschrift SemiBold"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593" t="6740" r="2937" b="8513"/>
          <a:stretch/>
        </p:blipFill>
        <p:spPr>
          <a:xfrm>
            <a:off x="57150" y="1603090"/>
            <a:ext cx="4057649" cy="455849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548642146"/>
              </p:ext>
            </p:extLst>
          </p:nvPr>
        </p:nvGraphicFramePr>
        <p:xfrm>
          <a:off x="4318000" y="116006"/>
          <a:ext cx="7785101" cy="6575642"/>
        </p:xfrm>
        <a:graphic>
          <a:graphicData uri="http://schemas.openxmlformats.org/drawingml/2006/table">
            <a:tbl>
              <a:tblPr>
                <a:tableStyleId>{5C22544A-7EE6-4342-B048-85BDC9FD1C3A}</a:tableStyleId>
              </a:tblPr>
              <a:tblGrid>
                <a:gridCol w="1274048">
                  <a:extLst>
                    <a:ext uri="{9D8B030D-6E8A-4147-A177-3AD203B41FA5}">
                      <a16:colId xmlns:a16="http://schemas.microsoft.com/office/drawing/2014/main" val="20000"/>
                    </a:ext>
                  </a:extLst>
                </a:gridCol>
                <a:gridCol w="1151652">
                  <a:extLst>
                    <a:ext uri="{9D8B030D-6E8A-4147-A177-3AD203B41FA5}">
                      <a16:colId xmlns:a16="http://schemas.microsoft.com/office/drawing/2014/main" val="4155880567"/>
                    </a:ext>
                  </a:extLst>
                </a:gridCol>
                <a:gridCol w="1778657">
                  <a:extLst>
                    <a:ext uri="{9D8B030D-6E8A-4147-A177-3AD203B41FA5}">
                      <a16:colId xmlns:a16="http://schemas.microsoft.com/office/drawing/2014/main" val="20001"/>
                    </a:ext>
                  </a:extLst>
                </a:gridCol>
                <a:gridCol w="933810">
                  <a:extLst>
                    <a:ext uri="{9D8B030D-6E8A-4147-A177-3AD203B41FA5}">
                      <a16:colId xmlns:a16="http://schemas.microsoft.com/office/drawing/2014/main" val="4066856833"/>
                    </a:ext>
                  </a:extLst>
                </a:gridCol>
                <a:gridCol w="1497583">
                  <a:extLst>
                    <a:ext uri="{9D8B030D-6E8A-4147-A177-3AD203B41FA5}">
                      <a16:colId xmlns:a16="http://schemas.microsoft.com/office/drawing/2014/main" val="20002"/>
                    </a:ext>
                  </a:extLst>
                </a:gridCol>
                <a:gridCol w="1149351">
                  <a:extLst>
                    <a:ext uri="{9D8B030D-6E8A-4147-A177-3AD203B41FA5}">
                      <a16:colId xmlns:a16="http://schemas.microsoft.com/office/drawing/2014/main" val="4160524491"/>
                    </a:ext>
                  </a:extLst>
                </a:gridCol>
              </a:tblGrid>
              <a:tr h="650454">
                <a:tc>
                  <a:txBody>
                    <a:bodyPr/>
                    <a:lstStyle/>
                    <a:p>
                      <a:pPr algn="ctr" rtl="0" fontAlgn="ctr"/>
                      <a:r>
                        <a:rPr lang="en-IN" sz="1400" b="1" u="none" strike="noStrike" dirty="0">
                          <a:solidFill>
                            <a:schemeClr val="bg1"/>
                          </a:solidFill>
                          <a:effectLst/>
                          <a:latin typeface="Century Gothic" panose="020B0502020202020204" pitchFamily="34" charset="0"/>
                        </a:rPr>
                        <a:t>Division</a:t>
                      </a:r>
                      <a:endParaRPr lang="en-IN" sz="14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400" b="1" i="0" u="none" strike="noStrike" dirty="0">
                          <a:solidFill>
                            <a:schemeClr val="bg1"/>
                          </a:solidFill>
                          <a:effectLst/>
                          <a:latin typeface="Century Gothic" panose="020B0502020202020204" pitchFamily="34" charset="0"/>
                        </a:rPr>
                        <a:t>ACP Office Location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400" b="1" u="none" strike="noStrike" dirty="0">
                          <a:solidFill>
                            <a:schemeClr val="bg1"/>
                          </a:solidFill>
                          <a:effectLst/>
                          <a:latin typeface="Century Gothic" panose="020B0502020202020204" pitchFamily="34" charset="0"/>
                        </a:rPr>
                        <a:t>Police Stations </a:t>
                      </a:r>
                      <a:endParaRPr lang="en-IN" sz="14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US" sz="1400" b="1" i="0" u="none" strike="noStrike" dirty="0">
                          <a:solidFill>
                            <a:schemeClr val="bg1"/>
                          </a:solidFill>
                          <a:effectLst/>
                          <a:latin typeface="Century Gothic" panose="020B0502020202020204" pitchFamily="34" charset="0"/>
                        </a:rPr>
                        <a:t>Category Of Police Stations</a:t>
                      </a:r>
                      <a:endParaRPr lang="en-IN" sz="14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400" b="1" u="none" strike="noStrike" dirty="0">
                          <a:solidFill>
                            <a:schemeClr val="bg1"/>
                          </a:solidFill>
                          <a:effectLst/>
                          <a:latin typeface="Century Gothic" panose="020B0502020202020204" pitchFamily="34" charset="0"/>
                        </a:rPr>
                        <a:t>Created With Areas From Police Station</a:t>
                      </a:r>
                      <a:endParaRPr lang="en-IN" sz="14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400" b="1" i="0" u="none" strike="noStrike" dirty="0">
                          <a:solidFill>
                            <a:schemeClr val="bg1"/>
                          </a:solidFill>
                          <a:effectLst/>
                          <a:latin typeface="Century Gothic" panose="020B0502020202020204" pitchFamily="34" charset="0"/>
                        </a:rPr>
                        <a:t>PS Location</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203988">
                <a:tc rowSpan="4">
                  <a:txBody>
                    <a:bodyPr/>
                    <a:lstStyle/>
                    <a:p>
                      <a:pPr algn="l" rtl="0" fontAlgn="ctr"/>
                      <a:r>
                        <a:rPr lang="en-IN" sz="1300" b="1" u="none" strike="noStrike" dirty="0" err="1">
                          <a:solidFill>
                            <a:srgbClr val="FF0000"/>
                          </a:solidFill>
                          <a:effectLst/>
                          <a:latin typeface="Century Gothic" panose="020B0502020202020204" pitchFamily="34" charset="0"/>
                        </a:rPr>
                        <a:t>Chandrayan</a:t>
                      </a:r>
                      <a:r>
                        <a:rPr lang="en-IN" sz="1300" b="1" u="none" strike="noStrike" dirty="0">
                          <a:solidFill>
                            <a:srgbClr val="FF0000"/>
                          </a:solidFill>
                          <a:effectLst/>
                          <a:latin typeface="Century Gothic" panose="020B0502020202020204" pitchFamily="34" charset="0"/>
                        </a:rPr>
                        <a:t>-gutta</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4">
                  <a:txBody>
                    <a:bodyPr/>
                    <a:lstStyle/>
                    <a:p>
                      <a:pPr algn="ctr" rtl="0" fontAlgn="ctr"/>
                      <a:r>
                        <a:rPr lang="en-IN" sz="1300" b="1" i="0" u="none" strike="noStrike" dirty="0">
                          <a:solidFill>
                            <a:srgbClr val="FF0000"/>
                          </a:solidFill>
                          <a:effectLst/>
                          <a:latin typeface="Century Gothic" panose="020B0502020202020204" pitchFamily="34" charset="0"/>
                        </a:rPr>
                        <a:t>Police Sub-control Building At </a:t>
                      </a:r>
                      <a:r>
                        <a:rPr lang="en-IN" sz="1300" b="1" i="0" u="none" strike="noStrike" dirty="0" err="1">
                          <a:solidFill>
                            <a:srgbClr val="FF0000"/>
                          </a:solidFill>
                          <a:effectLst/>
                          <a:latin typeface="Century Gothic" panose="020B0502020202020204" pitchFamily="34" charset="0"/>
                        </a:rPr>
                        <a:t>Bandlaguda</a:t>
                      </a:r>
                      <a:r>
                        <a:rPr lang="en-IN" sz="1300" b="1" i="0" u="none" strike="noStrike" dirty="0">
                          <a:solidFill>
                            <a:srgbClr val="FF0000"/>
                          </a:solidFill>
                          <a:effectLst/>
                          <a:latin typeface="Century Gothic" panose="020B0502020202020204" pitchFamily="34" charset="0"/>
                        </a:rPr>
                        <a:t> </a:t>
                      </a:r>
                      <a:r>
                        <a:rPr lang="en-IN" sz="1300" b="1" i="0" u="none" strike="noStrike" dirty="0" err="1">
                          <a:solidFill>
                            <a:srgbClr val="FF0000"/>
                          </a:solidFill>
                          <a:effectLst/>
                          <a:latin typeface="Century Gothic" panose="020B0502020202020204" pitchFamily="34" charset="0"/>
                        </a:rPr>
                        <a:t>infront</a:t>
                      </a:r>
                      <a:r>
                        <a:rPr lang="en-IN" sz="1300" b="1" i="0" u="none" strike="noStrike" dirty="0">
                          <a:solidFill>
                            <a:srgbClr val="FF0000"/>
                          </a:solidFill>
                          <a:effectLst/>
                          <a:latin typeface="Century Gothic" panose="020B0502020202020204" pitchFamily="34" charset="0"/>
                        </a:rPr>
                        <a:t> of PS Building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300" b="1" u="none" strike="noStrike" dirty="0" err="1">
                          <a:effectLst/>
                          <a:latin typeface="Century Gothic" panose="020B0502020202020204" pitchFamily="34" charset="0"/>
                        </a:rPr>
                        <a:t>Chandrayangutta</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B</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604268">
                <a:tc vMerge="1">
                  <a:txBody>
                    <a:bodyPr/>
                    <a:lstStyle/>
                    <a:p>
                      <a:endParaRPr lang="en-IN"/>
                    </a:p>
                  </a:txBody>
                  <a:tcPr/>
                </a:tc>
                <a:tc vMerge="1">
                  <a:txBody>
                    <a:bodyPr/>
                    <a:lstStyle/>
                    <a:p>
                      <a:endParaRPr lang="en-IN"/>
                    </a:p>
                  </a:txBody>
                  <a:tcPr/>
                </a:tc>
                <a:tc rowSpan="2">
                  <a:txBody>
                    <a:bodyPr/>
                    <a:lstStyle/>
                    <a:p>
                      <a:pPr algn="l" rtl="0" fontAlgn="ctr"/>
                      <a:r>
                        <a:rPr lang="en-IN" sz="1300" b="1" u="none" strike="noStrike" dirty="0" err="1">
                          <a:solidFill>
                            <a:srgbClr val="FF0000"/>
                          </a:solidFill>
                          <a:effectLst/>
                          <a:latin typeface="Century Gothic" panose="020B0502020202020204" pitchFamily="34" charset="0"/>
                        </a:rPr>
                        <a:t>Bandlaguda</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ctr" rtl="0" fontAlgn="ctr"/>
                      <a:r>
                        <a:rPr lang="en-US" sz="1300" b="1" i="0" u="none" strike="noStrike" dirty="0">
                          <a:solidFill>
                            <a:srgbClr val="FF0000"/>
                          </a:solidFill>
                          <a:effectLst/>
                          <a:latin typeface="Century Gothic" panose="020B0502020202020204" pitchFamily="34" charset="0"/>
                        </a:rPr>
                        <a:t>B</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r>
                        <a:rPr lang="en-IN" sz="1300" b="1" i="0" u="none" strike="noStrike" dirty="0">
                          <a:solidFill>
                            <a:srgbClr val="FF0000"/>
                          </a:solidFill>
                          <a:effectLst/>
                          <a:latin typeface="Century Gothic" panose="020B0502020202020204" pitchFamily="34" charset="0"/>
                        </a:rPr>
                        <a:t>New Building At </a:t>
                      </a:r>
                      <a:r>
                        <a:rPr lang="en-IN" sz="1300" b="1" i="0" u="none" strike="noStrike" dirty="0" err="1">
                          <a:solidFill>
                            <a:srgbClr val="FF0000"/>
                          </a:solidFill>
                          <a:effectLst/>
                          <a:latin typeface="Century Gothic" panose="020B0502020202020204" pitchFamily="34" charset="0"/>
                        </a:rPr>
                        <a:t>Bandlaguda</a:t>
                      </a:r>
                      <a:endParaRPr lang="en-IN" sz="1300" b="1" i="0" u="none" strike="noStrike" dirty="0">
                        <a:solidFill>
                          <a:srgbClr val="FF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51133659"/>
                  </a:ext>
                </a:extLst>
              </a:tr>
              <a:tr h="225329">
                <a:tc vMerge="1">
                  <a:txBody>
                    <a:bodyPr/>
                    <a:lstStyle/>
                    <a:p>
                      <a:endParaRPr lang="en-IN"/>
                    </a:p>
                  </a:txBody>
                  <a:tcPr/>
                </a:tc>
                <a:tc vMerge="1">
                  <a:txBody>
                    <a:bodyPr/>
                    <a:lstStyle/>
                    <a:p>
                      <a:endParaRPr lang="en-IN"/>
                    </a:p>
                  </a:txBody>
                  <a:tcPr/>
                </a:tc>
                <a:tc vMerge="1">
                  <a:txBody>
                    <a:bodyPr/>
                    <a:lstStyle/>
                    <a:p>
                      <a:pPr algn="l" rtl="0" fontAlgn="ctr"/>
                      <a:r>
                        <a:rPr lang="en-IN" sz="1600" b="1" u="none" strike="noStrike" dirty="0">
                          <a:solidFill>
                            <a:srgbClr val="FF0000"/>
                          </a:solidFill>
                          <a:effectLst/>
                          <a:latin typeface="Century Gothic" panose="020B0502020202020204" pitchFamily="34" charset="0"/>
                        </a:rPr>
                        <a:t>BANDLAGUDA</a:t>
                      </a: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vMerge="1">
                  <a:txBody>
                    <a:bodyPr/>
                    <a:lstStyle/>
                    <a:p>
                      <a:pPr algn="ctr" rtl="0" fontAlgn="ctr"/>
                      <a:r>
                        <a:rPr lang="en-US" sz="1600" b="1" i="0" u="none" strike="noStrike" dirty="0">
                          <a:solidFill>
                            <a:srgbClr val="FF0000"/>
                          </a:solidFill>
                          <a:effectLst/>
                          <a:latin typeface="Century Gothic" panose="020B0502020202020204" pitchFamily="34" charset="0"/>
                        </a:rPr>
                        <a:t>B</a:t>
                      </a: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a:txBody>
                    <a:bodyPr/>
                    <a:lstStyle/>
                    <a:p>
                      <a:pPr algn="l" rtl="0" fontAlgn="b"/>
                      <a:r>
                        <a:rPr lang="en-IN" sz="1300" b="1" u="none" strike="noStrike" dirty="0" err="1">
                          <a:effectLst/>
                          <a:latin typeface="Century Gothic" panose="020B0502020202020204" pitchFamily="34" charset="0"/>
                        </a:rPr>
                        <a:t>Chandrayangutta</a:t>
                      </a:r>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116006">
                <a:tc vMerge="1">
                  <a:txBody>
                    <a:bodyPr/>
                    <a:lstStyle/>
                    <a:p>
                      <a:endParaRPr lang="en-IN"/>
                    </a:p>
                  </a:txBody>
                  <a:tcPr>
                    <a:lnT w="6350" cap="flat" cmpd="sng" algn="ctr">
                      <a:solidFill>
                        <a:schemeClr val="tx1"/>
                      </a:solidFill>
                      <a:prstDash val="solid"/>
                      <a:round/>
                      <a:headEnd type="none" w="med" len="med"/>
                      <a:tailEnd type="none" w="med" len="med"/>
                    </a:lnT>
                  </a:tcPr>
                </a:tc>
                <a:tc vMerge="1">
                  <a:txBody>
                    <a:bodyPr/>
                    <a:lstStyle/>
                    <a:p>
                      <a:endParaRPr lang="en-IN"/>
                    </a:p>
                  </a:txBody>
                  <a:tcPr>
                    <a:lnT w="6350" cap="flat" cmpd="sng" algn="ctr">
                      <a:solidFill>
                        <a:schemeClr val="tx1"/>
                      </a:solidFill>
                      <a:prstDash val="solid"/>
                      <a:round/>
                      <a:headEnd type="none" w="med" len="med"/>
                      <a:tailEnd type="none" w="med" len="med"/>
                    </a:lnT>
                  </a:tcPr>
                </a:tc>
                <a:tc>
                  <a:txBody>
                    <a:bodyPr/>
                    <a:lstStyle/>
                    <a:p>
                      <a:pPr algn="l" rtl="0" fontAlgn="ctr"/>
                      <a:r>
                        <a:rPr lang="en-IN" sz="1300" b="1" u="none" strike="noStrike" dirty="0" err="1">
                          <a:effectLst/>
                          <a:latin typeface="Century Gothic" panose="020B0502020202020204" pitchFamily="34" charset="0"/>
                        </a:rPr>
                        <a:t>Kanchanbagh</a:t>
                      </a:r>
                      <a:endParaRPr lang="en-IN" sz="1300" b="1" i="0" u="none" strike="noStrike" dirty="0">
                        <a:solidFill>
                          <a:srgbClr val="000000"/>
                        </a:solidFill>
                        <a:effectLst/>
                        <a:latin typeface="Century Gothic" panose="020B0502020202020204" pitchFamily="34" charset="0"/>
                      </a:endParaRPr>
                    </a:p>
                  </a:txBody>
                  <a:tcPr marL="3810" marR="3810" marT="3810" marB="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C</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3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804407">
                <a:tc rowSpan="6">
                  <a:txBody>
                    <a:bodyPr/>
                    <a:lstStyle/>
                    <a:p>
                      <a:pPr algn="l" rtl="0" fontAlgn="ctr"/>
                      <a:r>
                        <a:rPr lang="en-IN" sz="1300" b="1" u="none" strike="noStrike" dirty="0">
                          <a:effectLst/>
                          <a:latin typeface="Century Gothic" panose="020B0502020202020204" pitchFamily="34" charset="0"/>
                        </a:rPr>
                        <a:t>Santosh Nagar</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6">
                  <a:txBody>
                    <a:bodyPr/>
                    <a:lstStyle/>
                    <a:p>
                      <a:pPr algn="l" rtl="0" fontAlgn="ctr"/>
                      <a:r>
                        <a:rPr lang="en-IN" sz="13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300" b="1" u="none" strike="noStrike" dirty="0">
                          <a:effectLst/>
                          <a:latin typeface="Century Gothic" panose="020B0502020202020204" pitchFamily="34" charset="0"/>
                        </a:rPr>
                        <a:t>Santosh Nagar</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B</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i="0" u="none" strike="noStrike" dirty="0">
                          <a:solidFill>
                            <a:srgbClr val="FF0000"/>
                          </a:solidFill>
                          <a:effectLst/>
                          <a:latin typeface="Century Gothic" panose="020B0502020202020204" pitchFamily="34" charset="0"/>
                        </a:rPr>
                        <a:t>Building At </a:t>
                      </a:r>
                      <a:r>
                        <a:rPr lang="en-IN" sz="1300" b="1" i="0" u="none" strike="noStrike" dirty="0" err="1">
                          <a:solidFill>
                            <a:srgbClr val="FF0000"/>
                          </a:solidFill>
                          <a:effectLst/>
                          <a:latin typeface="Century Gothic" panose="020B0502020202020204" pitchFamily="34" charset="0"/>
                        </a:rPr>
                        <a:t>Rakshapuram</a:t>
                      </a:r>
                      <a:r>
                        <a:rPr lang="en-IN" sz="1300" b="1" i="0" u="none" strike="noStrike" dirty="0">
                          <a:solidFill>
                            <a:srgbClr val="FF0000"/>
                          </a:solidFill>
                          <a:effectLst/>
                          <a:latin typeface="Century Gothic" panose="020B0502020202020204" pitchFamily="34" charset="0"/>
                        </a:rPr>
                        <a:t> Opp. To Model Market</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1004547">
                <a:tc vMerge="1">
                  <a:txBody>
                    <a:bodyPr/>
                    <a:lstStyle/>
                    <a:p>
                      <a:endParaRPr lang="en-IN"/>
                    </a:p>
                  </a:txBody>
                  <a:tcPr/>
                </a:tc>
                <a:tc vMerge="1">
                  <a:txBody>
                    <a:bodyPr/>
                    <a:lstStyle/>
                    <a:p>
                      <a:endParaRPr lang="en-IN"/>
                    </a:p>
                  </a:txBody>
                  <a:tcPr/>
                </a:tc>
                <a:tc rowSpan="5">
                  <a:txBody>
                    <a:bodyPr/>
                    <a:lstStyle/>
                    <a:p>
                      <a:pPr algn="l" rtl="0" fontAlgn="ctr"/>
                      <a:r>
                        <a:rPr lang="en-IN" sz="1300" b="1" u="none" strike="noStrike" dirty="0">
                          <a:solidFill>
                            <a:srgbClr val="FF0000"/>
                          </a:solidFill>
                          <a:effectLst/>
                          <a:latin typeface="Century Gothic" panose="020B0502020202020204" pitchFamily="34" charset="0"/>
                        </a:rPr>
                        <a:t>I S </a:t>
                      </a:r>
                      <a:r>
                        <a:rPr lang="en-IN" sz="1300" b="1" u="none" strike="noStrike" dirty="0" err="1">
                          <a:solidFill>
                            <a:srgbClr val="FF0000"/>
                          </a:solidFill>
                          <a:effectLst/>
                          <a:latin typeface="Century Gothic" panose="020B0502020202020204" pitchFamily="34" charset="0"/>
                        </a:rPr>
                        <a:t>Sadan</a:t>
                      </a:r>
                      <a:endParaRPr lang="en-IN" sz="1300" b="1"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rowSpan="5">
                  <a:txBody>
                    <a:bodyPr/>
                    <a:lstStyle/>
                    <a:p>
                      <a:pPr algn="ctr" rtl="0" fontAlgn="ctr"/>
                      <a:r>
                        <a:rPr lang="en-US" sz="1300" b="1" i="0" u="none" strike="noStrike" dirty="0">
                          <a:solidFill>
                            <a:srgbClr val="FF0000"/>
                          </a:solidFill>
                          <a:effectLst/>
                          <a:latin typeface="Century Gothic" panose="020B0502020202020204" pitchFamily="34" charset="0"/>
                        </a:rPr>
                        <a:t>B</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l" rtl="0" fontAlgn="b"/>
                      <a:r>
                        <a:rPr lang="en-IN" sz="1300" b="1" i="0" u="none" strike="noStrike" dirty="0">
                          <a:solidFill>
                            <a:srgbClr val="FF0000"/>
                          </a:solidFill>
                          <a:effectLst/>
                          <a:latin typeface="Century Gothic" panose="020B0502020202020204" pitchFamily="34" charset="0"/>
                        </a:rPr>
                        <a:t>Newly Constructed Building For Santosh Nagar PS</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30128500"/>
                  </a:ext>
                </a:extLst>
              </a:tr>
              <a:tr h="203988">
                <a:tc vMerge="1">
                  <a:txBody>
                    <a:bodyPr/>
                    <a:lstStyle/>
                    <a:p>
                      <a:endParaRPr lang="en-IN"/>
                    </a:p>
                  </a:txBody>
                  <a:tcPr/>
                </a:tc>
                <a:tc vMerge="1">
                  <a:txBody>
                    <a:bodyPr/>
                    <a:lstStyle/>
                    <a:p>
                      <a:endParaRPr lang="en-IN"/>
                    </a:p>
                  </a:txBody>
                  <a:tcPr/>
                </a:tc>
                <a:tc vMerge="1">
                  <a:txBody>
                    <a:bodyPr/>
                    <a:lstStyle/>
                    <a:p>
                      <a:pPr algn="l" rtl="0" fontAlgn="ctr"/>
                      <a:r>
                        <a:rPr lang="en-IN" sz="1600" b="1" u="none" strike="noStrike" dirty="0">
                          <a:solidFill>
                            <a:srgbClr val="FF0000"/>
                          </a:solidFill>
                          <a:effectLst/>
                          <a:latin typeface="Century Gothic" panose="020B0502020202020204" pitchFamily="34" charset="0"/>
                        </a:rPr>
                        <a:t>I S SADAN</a:t>
                      </a:r>
                    </a:p>
                    <a:p>
                      <a:pPr algn="l" rtl="0" fontAlgn="ctr"/>
                      <a:r>
                        <a:rPr lang="en-IN" sz="1600" b="1" i="0" u="none" strike="noStrike" dirty="0">
                          <a:solidFill>
                            <a:srgbClr val="FF0000"/>
                          </a:solidFill>
                          <a:effectLst/>
                          <a:latin typeface="Century Gothic" panose="020B0502020202020204" pitchFamily="34" charset="0"/>
                        </a:rPr>
                        <a:t>(Some area added in Saidabad)</a:t>
                      </a:r>
                    </a:p>
                  </a:txBody>
                  <a:tcPr marL="3810" marR="3810" marT="3810" marB="0" anchor="ctr">
                    <a:solidFill>
                      <a:schemeClr val="accent5">
                        <a:lumMod val="20000"/>
                        <a:lumOff val="80000"/>
                      </a:schemeClr>
                    </a:solidFill>
                  </a:tcPr>
                </a:tc>
                <a:tc vMerge="1">
                  <a:txBody>
                    <a:bodyPr/>
                    <a:lstStyle/>
                    <a:p>
                      <a:pPr algn="ctr" rtl="0" fontAlgn="ctr"/>
                      <a:r>
                        <a:rPr lang="en-US" sz="1600" b="1" i="0" u="none" strike="noStrike" dirty="0">
                          <a:solidFill>
                            <a:srgbClr val="FF0000"/>
                          </a:solidFill>
                          <a:effectLst/>
                          <a:latin typeface="Century Gothic" panose="020B0502020202020204" pitchFamily="34" charset="0"/>
                        </a:rPr>
                        <a:t>B</a:t>
                      </a:r>
                      <a:endParaRPr lang="en-IN" sz="1600" b="1" i="0" u="none" strike="noStrike" dirty="0">
                        <a:solidFill>
                          <a:srgbClr val="FF0000"/>
                        </a:solidFill>
                        <a:effectLst/>
                        <a:latin typeface="Century Gothic" panose="020B0502020202020204" pitchFamily="34" charset="0"/>
                      </a:endParaRPr>
                    </a:p>
                  </a:txBody>
                  <a:tcPr marL="3810" marR="3810" marT="3810" marB="0" anchor="ctr">
                    <a:solidFill>
                      <a:schemeClr val="accent5">
                        <a:lumMod val="20000"/>
                        <a:lumOff val="80000"/>
                      </a:schemeClr>
                    </a:solidFill>
                  </a:tcPr>
                </a:tc>
                <a:tc>
                  <a:txBody>
                    <a:bodyPr/>
                    <a:lstStyle/>
                    <a:p>
                      <a:pPr algn="l" rtl="0" fontAlgn="b"/>
                      <a:r>
                        <a:rPr lang="en-IN" sz="1300" b="1" u="none" strike="noStrike" dirty="0" err="1">
                          <a:effectLst/>
                          <a:latin typeface="Century Gothic" panose="020B0502020202020204" pitchFamily="34" charset="0"/>
                        </a:rPr>
                        <a:t>Kanchanbagh</a:t>
                      </a:r>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203988">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b"/>
                      <a:r>
                        <a:rPr lang="en-IN" sz="1300" b="1" i="0" u="none" strike="noStrike" dirty="0" err="1">
                          <a:solidFill>
                            <a:srgbClr val="000000"/>
                          </a:solidFill>
                          <a:effectLst/>
                          <a:latin typeface="Century Gothic" panose="020B0502020202020204" pitchFamily="34" charset="0"/>
                        </a:rPr>
                        <a:t>Santoshnagar</a:t>
                      </a:r>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21085890"/>
                  </a:ext>
                </a:extLst>
              </a:tr>
              <a:tr h="203988">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300" b="1" u="none" strike="noStrike" dirty="0" err="1">
                          <a:effectLst/>
                          <a:latin typeface="Century Gothic" panose="020B0502020202020204" pitchFamily="34" charset="0"/>
                        </a:rPr>
                        <a:t>Madannapet</a:t>
                      </a:r>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183083">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IN" sz="1300" b="1" u="none" strike="noStrike" dirty="0">
                          <a:effectLst/>
                          <a:latin typeface="Century Gothic" panose="020B0502020202020204" pitchFamily="34" charset="0"/>
                        </a:rPr>
                        <a:t>Saidabad</a:t>
                      </a:r>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203988">
                <a:tc rowSpan="2">
                  <a:txBody>
                    <a:bodyPr/>
                    <a:lstStyle/>
                    <a:p>
                      <a:pPr algn="l" rtl="0" fontAlgn="ctr"/>
                      <a:r>
                        <a:rPr lang="en-IN" sz="1300" b="1" u="none" strike="noStrike" dirty="0">
                          <a:solidFill>
                            <a:srgbClr val="FF0000"/>
                          </a:solidFill>
                          <a:effectLst/>
                          <a:latin typeface="Century Gothic" panose="020B0502020202020204" pitchFamily="34" charset="0"/>
                        </a:rPr>
                        <a:t>Saidabad</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l" rtl="0" fontAlgn="ctr"/>
                      <a:r>
                        <a:rPr lang="en-IN" sz="1300" b="1" i="0" u="none" strike="noStrike" dirty="0">
                          <a:solidFill>
                            <a:srgbClr val="FF0000"/>
                          </a:solidFill>
                          <a:effectLst/>
                          <a:latin typeface="Century Gothic" panose="020B0502020202020204" pitchFamily="34" charset="0"/>
                        </a:rPr>
                        <a:t>Saidabad Police station 1</a:t>
                      </a:r>
                      <a:r>
                        <a:rPr lang="en-IN" sz="1300" b="1" i="0" u="none" strike="noStrike" baseline="30000" dirty="0">
                          <a:solidFill>
                            <a:srgbClr val="FF0000"/>
                          </a:solidFill>
                          <a:effectLst/>
                          <a:latin typeface="Century Gothic" panose="020B0502020202020204" pitchFamily="34" charset="0"/>
                        </a:rPr>
                        <a:t>st</a:t>
                      </a:r>
                      <a:r>
                        <a:rPr lang="en-IN" sz="1300" b="1" i="0" u="none" strike="noStrike" dirty="0">
                          <a:solidFill>
                            <a:srgbClr val="FF0000"/>
                          </a:solidFill>
                          <a:effectLst/>
                          <a:latin typeface="Century Gothic" panose="020B0502020202020204" pitchFamily="34" charset="0"/>
                        </a:rPr>
                        <a:t> floor.</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300" b="1" u="none" strike="noStrike" dirty="0" err="1">
                          <a:effectLst/>
                          <a:latin typeface="Century Gothic" panose="020B0502020202020204" pitchFamily="34" charset="0"/>
                        </a:rPr>
                        <a:t>Madannapet</a:t>
                      </a:r>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B</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1000698">
                <a:tc vMerge="1">
                  <a:txBody>
                    <a:bodyPr/>
                    <a:lstStyle/>
                    <a:p>
                      <a:endParaRPr lang="en-IN"/>
                    </a:p>
                  </a:txBody>
                  <a:tcPr/>
                </a:tc>
                <a:tc vMerge="1">
                  <a:txBody>
                    <a:bodyPr/>
                    <a:lstStyle/>
                    <a:p>
                      <a:endParaRPr lang="en-IN"/>
                    </a:p>
                  </a:txBody>
                  <a:tcPr/>
                </a:tc>
                <a:tc>
                  <a:txBody>
                    <a:bodyPr/>
                    <a:lstStyle/>
                    <a:p>
                      <a:pPr algn="l" rtl="0" fontAlgn="ctr"/>
                      <a:r>
                        <a:rPr lang="en-IN" sz="1300" b="1" u="none" strike="noStrike" dirty="0">
                          <a:effectLst/>
                          <a:latin typeface="Century Gothic" panose="020B0502020202020204" pitchFamily="34" charset="0"/>
                        </a:rPr>
                        <a:t>Saidabad </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B</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203988">
                <a:tc rowSpan="3">
                  <a:txBody>
                    <a:bodyPr/>
                    <a:lstStyle/>
                    <a:p>
                      <a:pPr algn="l" rtl="0" fontAlgn="ctr"/>
                      <a:r>
                        <a:rPr lang="en-IN" sz="1300" b="1" u="none" strike="noStrike" dirty="0" err="1">
                          <a:effectLst/>
                          <a:latin typeface="Century Gothic" panose="020B0502020202020204" pitchFamily="34" charset="0"/>
                        </a:rPr>
                        <a:t>Malakpet</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l" rtl="0" fontAlgn="ctr"/>
                      <a:r>
                        <a:rPr lang="en-IN" sz="1300" b="1" i="0" u="none" strike="noStrike" dirty="0" err="1">
                          <a:solidFill>
                            <a:srgbClr val="FF0000"/>
                          </a:solidFill>
                          <a:effectLst/>
                          <a:latin typeface="Century Gothic" panose="020B0502020202020204" pitchFamily="34" charset="0"/>
                        </a:rPr>
                        <a:t>Dabeerpura</a:t>
                      </a:r>
                      <a:r>
                        <a:rPr lang="en-IN" sz="1300" b="1" i="0" u="none" strike="noStrike" dirty="0">
                          <a:solidFill>
                            <a:srgbClr val="FF0000"/>
                          </a:solidFill>
                          <a:effectLst/>
                          <a:latin typeface="Century Gothic" panose="020B0502020202020204" pitchFamily="34" charset="0"/>
                        </a:rPr>
                        <a:t> PS 1</a:t>
                      </a:r>
                      <a:r>
                        <a:rPr lang="en-IN" sz="1300" b="1" i="0" u="none" strike="noStrike" baseline="30000" dirty="0">
                          <a:solidFill>
                            <a:srgbClr val="FF0000"/>
                          </a:solidFill>
                          <a:effectLst/>
                          <a:latin typeface="Century Gothic" panose="020B0502020202020204" pitchFamily="34" charset="0"/>
                        </a:rPr>
                        <a:t>st</a:t>
                      </a:r>
                      <a:r>
                        <a:rPr lang="en-IN" sz="1300" b="1" i="0" u="none" strike="noStrike" dirty="0">
                          <a:solidFill>
                            <a:srgbClr val="FF0000"/>
                          </a:solidFill>
                          <a:effectLst/>
                          <a:latin typeface="Century Gothic" panose="020B0502020202020204" pitchFamily="34" charset="0"/>
                        </a:rPr>
                        <a:t> Floor</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300" b="1" u="none" strike="noStrike" dirty="0" err="1">
                          <a:effectLst/>
                          <a:latin typeface="Century Gothic" panose="020B0502020202020204" pitchFamily="34" charset="0"/>
                        </a:rPr>
                        <a:t>Malakpet</a:t>
                      </a:r>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B</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203988">
                <a:tc vMerge="1">
                  <a:txBody>
                    <a:bodyPr/>
                    <a:lstStyle/>
                    <a:p>
                      <a:endParaRPr lang="en-IN"/>
                    </a:p>
                  </a:txBody>
                  <a:tcPr/>
                </a:tc>
                <a:tc vMerge="1">
                  <a:txBody>
                    <a:bodyPr/>
                    <a:lstStyle/>
                    <a:p>
                      <a:endParaRPr lang="en-IN"/>
                    </a:p>
                  </a:txBody>
                  <a:tcPr/>
                </a:tc>
                <a:tc>
                  <a:txBody>
                    <a:bodyPr/>
                    <a:lstStyle/>
                    <a:p>
                      <a:pPr algn="l" rtl="0" fontAlgn="ctr"/>
                      <a:r>
                        <a:rPr lang="en-IN" sz="1300" b="1" u="none" strike="noStrike" dirty="0" err="1">
                          <a:effectLst/>
                          <a:latin typeface="Century Gothic" panose="020B0502020202020204" pitchFamily="34" charset="0"/>
                        </a:rPr>
                        <a:t>Chaderghat</a:t>
                      </a:r>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B</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203988">
                <a:tc vMerge="1">
                  <a:txBody>
                    <a:bodyPr/>
                    <a:lstStyle/>
                    <a:p>
                      <a:endParaRPr lang="en-IN"/>
                    </a:p>
                  </a:txBody>
                  <a:tcPr/>
                </a:tc>
                <a:tc vMerge="1">
                  <a:txBody>
                    <a:bodyPr/>
                    <a:lstStyle/>
                    <a:p>
                      <a:endParaRPr lang="en-IN"/>
                    </a:p>
                  </a:txBody>
                  <a:tcPr/>
                </a:tc>
                <a:tc>
                  <a:txBody>
                    <a:bodyPr/>
                    <a:lstStyle/>
                    <a:p>
                      <a:pPr algn="l" rtl="0" fontAlgn="ctr"/>
                      <a:r>
                        <a:rPr lang="en-IN" sz="1300" b="1" u="none" strike="noStrike" dirty="0" err="1">
                          <a:effectLst/>
                          <a:latin typeface="Century Gothic" panose="020B0502020202020204" pitchFamily="34" charset="0"/>
                        </a:rPr>
                        <a:t>Dabeerpura</a:t>
                      </a:r>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B</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u="none" strike="noStrike" dirty="0">
                          <a:effectLst/>
                          <a:latin typeface="Century Gothic" panose="020B0502020202020204" pitchFamily="34" charset="0"/>
                        </a:rPr>
                        <a:t> </a:t>
                      </a:r>
                      <a:endParaRPr lang="en-IN" sz="13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b"/>
                      <a:r>
                        <a:rPr lang="en-IN" sz="1300" b="1" i="0" u="none" strike="noStrike" dirty="0">
                          <a:solidFill>
                            <a:srgbClr val="000000"/>
                          </a:solidFill>
                          <a:effectLst/>
                          <a:latin typeface="Century Gothic" panose="020B0502020202020204" pitchFamily="34" charset="0"/>
                        </a:rPr>
                        <a:t>Existing</a:t>
                      </a: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4"/>
                  </a:ext>
                </a:extLst>
              </a:tr>
              <a:tr h="250175">
                <a:tc>
                  <a:txBody>
                    <a:bodyPr/>
                    <a:lstStyle/>
                    <a:p>
                      <a:pPr algn="l" rtl="0" fontAlgn="ctr"/>
                      <a:r>
                        <a:rPr lang="en-IN" sz="1600" b="1" i="0" u="none" strike="noStrike" dirty="0">
                          <a:solidFill>
                            <a:srgbClr val="000000"/>
                          </a:solidFill>
                          <a:effectLst/>
                          <a:latin typeface="Century Gothic" panose="020B0502020202020204" pitchFamily="34" charset="0"/>
                        </a:rPr>
                        <a:t>4-divisions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ct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ctr"/>
                      <a:r>
                        <a:rPr lang="en-IN" sz="1600" b="1" i="0" u="none" strike="noStrike" dirty="0">
                          <a:solidFill>
                            <a:srgbClr val="000000"/>
                          </a:solidFill>
                          <a:effectLst/>
                          <a:latin typeface="Century Gothic" panose="020B0502020202020204" pitchFamily="34" charset="0"/>
                        </a:rPr>
                        <a:t>10-ps’s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6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b"/>
                      <a:endParaRPr lang="en-IN" sz="1600" b="1" i="0" u="none" strike="noStrike" dirty="0">
                        <a:solidFill>
                          <a:srgbClr val="000000"/>
                        </a:solidFill>
                        <a:effectLst/>
                        <a:latin typeface="Century Gothic" panose="020B0502020202020204" pitchFamily="34" charset="0"/>
                      </a:endParaRPr>
                    </a:p>
                  </a:txBody>
                  <a:tcPr marL="3810" marR="3810" marT="381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043293290"/>
                  </a:ext>
                </a:extLst>
              </a:tr>
            </a:tbl>
          </a:graphicData>
        </a:graphic>
      </p:graphicFrame>
      <p:sp>
        <p:nvSpPr>
          <p:cNvPr id="4" name="TextBox 3">
            <a:extLst>
              <a:ext uri="{FF2B5EF4-FFF2-40B4-BE49-F238E27FC236}">
                <a16:creationId xmlns:a16="http://schemas.microsoft.com/office/drawing/2014/main" id="{72572701-2890-8DB9-3D85-C8D87419B119}"/>
              </a:ext>
            </a:extLst>
          </p:cNvPr>
          <p:cNvSpPr txBox="1"/>
          <p:nvPr/>
        </p:nvSpPr>
        <p:spPr>
          <a:xfrm>
            <a:off x="158750" y="996950"/>
            <a:ext cx="4057650" cy="923330"/>
          </a:xfrm>
          <a:prstGeom prst="rect">
            <a:avLst/>
          </a:prstGeom>
          <a:noFill/>
        </p:spPr>
        <p:txBody>
          <a:bodyPr wrap="square" rtlCol="0">
            <a:spAutoFit/>
          </a:bodyPr>
          <a:lstStyle/>
          <a:p>
            <a:r>
              <a:rPr lang="en-IN" b="1" dirty="0"/>
              <a:t>Location of Zonal Office:  </a:t>
            </a:r>
          </a:p>
          <a:p>
            <a:r>
              <a:rPr lang="en-IN" dirty="0"/>
              <a:t>New building near Old ACP </a:t>
            </a:r>
            <a:r>
              <a:rPr lang="en-IN" dirty="0" err="1"/>
              <a:t>Malakpet</a:t>
            </a:r>
            <a:r>
              <a:rPr lang="en-IN" dirty="0"/>
              <a:t> Office, Saidabad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C1820-4D45-073E-6A81-A6F2C125E398}"/>
              </a:ext>
            </a:extLst>
          </p:cNvPr>
          <p:cNvSpPr>
            <a:spLocks noGrp="1"/>
          </p:cNvSpPr>
          <p:nvPr>
            <p:ph type="title"/>
          </p:nvPr>
        </p:nvSpPr>
        <p:spPr>
          <a:xfrm>
            <a:off x="0" y="361009"/>
            <a:ext cx="12192000" cy="523220"/>
          </a:xfr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algn="ctr">
              <a:buFont typeface="Arial" pitchFamily="34" charset="0"/>
            </a:pPr>
            <a:r>
              <a:rPr lang="en-US" sz="2800" spc="0" dirty="0">
                <a:solidFill>
                  <a:srgbClr val="002060"/>
                </a:solidFill>
                <a:latin typeface="Bahnschrift SemiBold" pitchFamily="34" charset="0"/>
                <a:ea typeface="+mn-ea"/>
                <a:cs typeface="+mn-cs"/>
              </a:rPr>
              <a:t>Rising Population in Hyderabad /HMDA area</a:t>
            </a:r>
            <a:endParaRPr lang="en-IN" sz="2800" spc="0" dirty="0">
              <a:solidFill>
                <a:srgbClr val="002060"/>
              </a:solidFill>
              <a:latin typeface="Bahnschrift SemiBold" pitchFamily="34" charset="0"/>
              <a:ea typeface="+mn-ea"/>
              <a:cs typeface="+mn-cs"/>
            </a:endParaRPr>
          </a:p>
        </p:txBody>
      </p:sp>
      <p:sp>
        <p:nvSpPr>
          <p:cNvPr id="3" name="Content Placeholder 2">
            <a:extLst>
              <a:ext uri="{FF2B5EF4-FFF2-40B4-BE49-F238E27FC236}">
                <a16:creationId xmlns:a16="http://schemas.microsoft.com/office/drawing/2014/main" id="{6E08D985-5CBB-059D-F32A-B9B248D58B12}"/>
              </a:ext>
            </a:extLst>
          </p:cNvPr>
          <p:cNvSpPr>
            <a:spLocks noGrp="1"/>
          </p:cNvSpPr>
          <p:nvPr>
            <p:ph idx="1"/>
          </p:nvPr>
        </p:nvSpPr>
        <p:spPr>
          <a:xfrm>
            <a:off x="929957" y="931653"/>
            <a:ext cx="10596880" cy="5469147"/>
          </a:xfrm>
        </p:spPr>
        <p:txBody>
          <a:bodyPr>
            <a:noAutofit/>
          </a:bodyPr>
          <a:lstStyle/>
          <a:p>
            <a:pPr>
              <a:lnSpc>
                <a:spcPct val="100000"/>
              </a:lnSpc>
              <a:spcBef>
                <a:spcPts val="0"/>
              </a:spcBef>
              <a:buBlip>
                <a:blip r:embed="rId2">
                  <a:extLst>
                    <a:ext uri="{96DAC541-7B7A-43D3-8B79-37D633B846F1}">
                      <asvg:svgBlip xmlns:asvg="http://schemas.microsoft.com/office/drawing/2016/SVG/main" r:embed="rId3"/>
                    </a:ext>
                  </a:extLst>
                </a:blip>
              </a:buBlip>
            </a:pPr>
            <a:r>
              <a:rPr lang="en-IN" dirty="0"/>
              <a:t>Last time HCP was reorganized in 1987: Population was </a:t>
            </a:r>
            <a:r>
              <a:rPr lang="en-IN" b="1" dirty="0"/>
              <a:t>≥</a:t>
            </a:r>
            <a:r>
              <a:rPr lang="en-IN" dirty="0"/>
              <a:t> 25 lakhs</a:t>
            </a:r>
          </a:p>
          <a:p>
            <a:pPr>
              <a:lnSpc>
                <a:spcPct val="100000"/>
              </a:lnSpc>
              <a:spcBef>
                <a:spcPts val="0"/>
              </a:spcBef>
              <a:buBlip>
                <a:blip r:embed="rId2">
                  <a:extLst>
                    <a:ext uri="{96DAC541-7B7A-43D3-8B79-37D633B846F1}">
                      <asvg:svgBlip xmlns:asvg="http://schemas.microsoft.com/office/drawing/2016/SVG/main" r:embed="rId3"/>
                    </a:ext>
                  </a:extLst>
                </a:blip>
              </a:buBlip>
            </a:pPr>
            <a:r>
              <a:rPr lang="en-IN" dirty="0"/>
              <a:t>Semi-reorganization of HCP in 2002: 1 DCP Central Zone, 2 extra Addl. </a:t>
            </a:r>
            <a:r>
              <a:rPr lang="en-IN" dirty="0" err="1"/>
              <a:t>CsP</a:t>
            </a:r>
            <a:r>
              <a:rPr lang="en-IN" dirty="0"/>
              <a:t>, and 2 More Jt. CsP, </a:t>
            </a:r>
          </a:p>
          <a:p>
            <a:pPr marL="0" indent="0">
              <a:lnSpc>
                <a:spcPct val="100000"/>
              </a:lnSpc>
              <a:spcBef>
                <a:spcPts val="0"/>
              </a:spcBef>
              <a:buNone/>
            </a:pPr>
            <a:r>
              <a:rPr lang="en-IN" dirty="0"/>
              <a:t>    No. of Police Stations Reorganisation was not done. </a:t>
            </a:r>
          </a:p>
          <a:p>
            <a:pPr>
              <a:lnSpc>
                <a:spcPct val="100000"/>
              </a:lnSpc>
              <a:spcBef>
                <a:spcPts val="0"/>
              </a:spcBef>
              <a:buBlip>
                <a:blip r:embed="rId2">
                  <a:extLst>
                    <a:ext uri="{96DAC541-7B7A-43D3-8B79-37D633B846F1}">
                      <asvg:svgBlip xmlns:asvg="http://schemas.microsoft.com/office/drawing/2016/SVG/main" r:embed="rId3"/>
                    </a:ext>
                  </a:extLst>
                </a:blip>
              </a:buBlip>
            </a:pPr>
            <a:r>
              <a:rPr lang="en-IN" dirty="0"/>
              <a:t>In 2016, when new districts were created in Telangana, Hyderabad City’s organization remained same. </a:t>
            </a:r>
            <a:endParaRPr lang="en-IN" dirty="0">
              <a:solidFill>
                <a:srgbClr val="FF0000"/>
              </a:solidFill>
            </a:endParaRPr>
          </a:p>
          <a:p>
            <a:pPr marL="0" indent="0">
              <a:lnSpc>
                <a:spcPct val="100000"/>
              </a:lnSpc>
              <a:spcBef>
                <a:spcPts val="0"/>
              </a:spcBef>
              <a:buNone/>
            </a:pPr>
            <a:r>
              <a:rPr lang="en-IN" b="1" dirty="0">
                <a:solidFill>
                  <a:srgbClr val="FF0000"/>
                </a:solidFill>
              </a:rPr>
              <a:t>Population increase:</a:t>
            </a:r>
          </a:p>
          <a:p>
            <a:pPr lvl="7">
              <a:lnSpc>
                <a:spcPct val="100000"/>
              </a:lnSpc>
              <a:spcBef>
                <a:spcPts val="0"/>
              </a:spcBef>
              <a:buBlip>
                <a:blip r:embed="rId2">
                  <a:extLst>
                    <a:ext uri="{96DAC541-7B7A-43D3-8B79-37D633B846F1}">
                      <asvg:svgBlip xmlns:asvg="http://schemas.microsoft.com/office/drawing/2016/SVG/main" r:embed="rId3"/>
                    </a:ext>
                  </a:extLst>
                </a:blip>
              </a:buBlip>
            </a:pPr>
            <a:r>
              <a:rPr lang="en-IN" dirty="0"/>
              <a:t>In 2011, it was </a:t>
            </a:r>
            <a:r>
              <a:rPr lang="en-IN" b="1" dirty="0"/>
              <a:t>≥ </a:t>
            </a:r>
            <a:r>
              <a:rPr lang="en-IN" dirty="0"/>
              <a:t>68 lakhs.</a:t>
            </a:r>
            <a:endParaRPr lang="en-IN" b="1" dirty="0">
              <a:solidFill>
                <a:srgbClr val="FF0000"/>
              </a:solidFill>
            </a:endParaRPr>
          </a:p>
          <a:p>
            <a:pPr lvl="7">
              <a:lnSpc>
                <a:spcPct val="100000"/>
              </a:lnSpc>
              <a:spcBef>
                <a:spcPts val="0"/>
              </a:spcBef>
              <a:buBlip>
                <a:blip r:embed="rId2">
                  <a:extLst>
                    <a:ext uri="{96DAC541-7B7A-43D3-8B79-37D633B846F1}">
                      <asvg:svgBlip xmlns:asvg="http://schemas.microsoft.com/office/drawing/2016/SVG/main" r:embed="rId3"/>
                    </a:ext>
                  </a:extLst>
                </a:blip>
              </a:buBlip>
            </a:pPr>
            <a:r>
              <a:rPr lang="en-IN" dirty="0"/>
              <a:t>In 2021, it was </a:t>
            </a:r>
            <a:r>
              <a:rPr lang="en-IN" b="1" dirty="0"/>
              <a:t>≥ </a:t>
            </a:r>
            <a:r>
              <a:rPr lang="en-IN" dirty="0"/>
              <a:t>80 lakhs.</a:t>
            </a:r>
          </a:p>
          <a:p>
            <a:pPr lvl="7">
              <a:lnSpc>
                <a:spcPct val="100000"/>
              </a:lnSpc>
              <a:spcBef>
                <a:spcPts val="0"/>
              </a:spcBef>
              <a:buBlip>
                <a:blip r:embed="rId2">
                  <a:extLst>
                    <a:ext uri="{96DAC541-7B7A-43D3-8B79-37D633B846F1}">
                      <asvg:svgBlip xmlns:asvg="http://schemas.microsoft.com/office/drawing/2016/SVG/main" r:embed="rId3"/>
                    </a:ext>
                  </a:extLst>
                </a:blip>
              </a:buBlip>
            </a:pPr>
            <a:r>
              <a:rPr lang="en-IN" dirty="0"/>
              <a:t>Daily floating is </a:t>
            </a:r>
            <a:r>
              <a:rPr lang="en-IN" b="1" dirty="0"/>
              <a:t>≥ </a:t>
            </a:r>
            <a:r>
              <a:rPr lang="en-IN" dirty="0"/>
              <a:t>10 – 15 lakhs.</a:t>
            </a:r>
          </a:p>
          <a:p>
            <a:pPr marL="0" indent="0">
              <a:lnSpc>
                <a:spcPct val="100000"/>
              </a:lnSpc>
              <a:spcBef>
                <a:spcPts val="0"/>
              </a:spcBef>
              <a:buNone/>
            </a:pPr>
            <a:r>
              <a:rPr lang="en-IN" b="1" dirty="0">
                <a:solidFill>
                  <a:srgbClr val="FF0000"/>
                </a:solidFill>
              </a:rPr>
              <a:t>Vehicles increase</a:t>
            </a:r>
            <a:r>
              <a:rPr lang="en-IN" dirty="0">
                <a:solidFill>
                  <a:srgbClr val="FF0000"/>
                </a:solidFill>
              </a:rPr>
              <a:t>:        	</a:t>
            </a:r>
            <a:r>
              <a:rPr lang="en-IN" b="1" dirty="0">
                <a:solidFill>
                  <a:srgbClr val="FF0000"/>
                </a:solidFill>
              </a:rPr>
              <a:t>-In 1987, vehicles population = </a:t>
            </a:r>
            <a:r>
              <a:rPr lang="en-IN" b="1" dirty="0">
                <a:solidFill>
                  <a:schemeClr val="accent5">
                    <a:lumMod val="75000"/>
                  </a:schemeClr>
                </a:solidFill>
              </a:rPr>
              <a:t>8,76,126  Lakhs</a:t>
            </a:r>
          </a:p>
          <a:p>
            <a:pPr marL="0" indent="0">
              <a:lnSpc>
                <a:spcPct val="100000"/>
              </a:lnSpc>
              <a:spcBef>
                <a:spcPts val="0"/>
              </a:spcBef>
              <a:buNone/>
            </a:pPr>
            <a:r>
              <a:rPr lang="en-IN" b="1" dirty="0">
                <a:solidFill>
                  <a:srgbClr val="FF0000"/>
                </a:solidFill>
              </a:rPr>
              <a:t>	                     	- In 2002 = </a:t>
            </a:r>
            <a:r>
              <a:rPr lang="en-IN" b="1" dirty="0">
                <a:solidFill>
                  <a:schemeClr val="accent5">
                    <a:lumMod val="75000"/>
                  </a:schemeClr>
                </a:solidFill>
              </a:rPr>
              <a:t>15,15,320 Lakhs</a:t>
            </a:r>
          </a:p>
          <a:p>
            <a:pPr marL="0" indent="0">
              <a:lnSpc>
                <a:spcPct val="100000"/>
              </a:lnSpc>
              <a:spcBef>
                <a:spcPts val="0"/>
              </a:spcBef>
              <a:buNone/>
            </a:pPr>
            <a:r>
              <a:rPr lang="en-IN" b="1" dirty="0">
                <a:solidFill>
                  <a:srgbClr val="FF0000"/>
                </a:solidFill>
              </a:rPr>
              <a:t>                                  	- In 2020 =  </a:t>
            </a:r>
            <a:r>
              <a:rPr lang="en-IN" b="1" dirty="0">
                <a:solidFill>
                  <a:schemeClr val="accent5">
                    <a:lumMod val="75000"/>
                  </a:schemeClr>
                </a:solidFill>
              </a:rPr>
              <a:t>70,97, 036 Lakhs</a:t>
            </a:r>
          </a:p>
          <a:p>
            <a:pPr marL="0" indent="0">
              <a:lnSpc>
                <a:spcPct val="100000"/>
              </a:lnSpc>
              <a:spcBef>
                <a:spcPts val="0"/>
              </a:spcBef>
              <a:buNone/>
            </a:pPr>
            <a:r>
              <a:rPr lang="en-IN" b="1" dirty="0">
                <a:solidFill>
                  <a:srgbClr val="FF0000"/>
                </a:solidFill>
              </a:rPr>
              <a:t>	                      	- Now in 2023 = </a:t>
            </a:r>
            <a:r>
              <a:rPr lang="en-IN" b="1" dirty="0">
                <a:solidFill>
                  <a:schemeClr val="accent5">
                    <a:lumMod val="75000"/>
                  </a:schemeClr>
                </a:solidFill>
              </a:rPr>
              <a:t>80,70,852 Lakhs</a:t>
            </a:r>
          </a:p>
          <a:p>
            <a:pPr>
              <a:lnSpc>
                <a:spcPct val="100000"/>
              </a:lnSpc>
              <a:spcBef>
                <a:spcPts val="0"/>
              </a:spcBef>
              <a:buBlip>
                <a:blip r:embed="rId2">
                  <a:extLst>
                    <a:ext uri="{96DAC541-7B7A-43D3-8B79-37D633B846F1}">
                      <asvg:svgBlip xmlns:asvg="http://schemas.microsoft.com/office/drawing/2016/SVG/main" r:embed="rId3"/>
                    </a:ext>
                  </a:extLst>
                </a:blip>
              </a:buBlip>
            </a:pPr>
            <a:r>
              <a:rPr lang="en-IN" dirty="0"/>
              <a:t>In 3 </a:t>
            </a:r>
            <a:r>
              <a:rPr lang="en-IN" dirty="0" err="1"/>
              <a:t>Commissionerates</a:t>
            </a:r>
            <a:r>
              <a:rPr lang="en-IN" dirty="0"/>
              <a:t>, 1.6 crore + </a:t>
            </a:r>
            <a:r>
              <a:rPr lang="en-IN" b="1" dirty="0"/>
              <a:t>≥ </a:t>
            </a:r>
            <a:r>
              <a:rPr lang="en-IN" dirty="0"/>
              <a:t>40 lakhs floating population.</a:t>
            </a:r>
          </a:p>
          <a:p>
            <a:pPr marL="0" indent="0">
              <a:lnSpc>
                <a:spcPct val="100000"/>
              </a:lnSpc>
              <a:spcBef>
                <a:spcPts val="0"/>
              </a:spcBef>
              <a:buNone/>
            </a:pPr>
            <a:endParaRPr lang="en-IN" sz="1100" dirty="0"/>
          </a:p>
          <a:p>
            <a:pPr algn="just">
              <a:lnSpc>
                <a:spcPct val="100000"/>
              </a:lnSpc>
              <a:spcBef>
                <a:spcPts val="0"/>
              </a:spcBef>
              <a:buBlip>
                <a:blip r:embed="rId2">
                  <a:extLst>
                    <a:ext uri="{96DAC541-7B7A-43D3-8B79-37D633B846F1}">
                      <asvg:svgBlip xmlns:asvg="http://schemas.microsoft.com/office/drawing/2016/SVG/main" r:embed="rId3"/>
                    </a:ext>
                  </a:extLst>
                </a:blip>
              </a:buBlip>
            </a:pPr>
            <a:r>
              <a:rPr lang="en-IN" dirty="0"/>
              <a:t>Therefore, TS Government felt the need for ‘</a:t>
            </a:r>
            <a:r>
              <a:rPr lang="en-IN" b="1" dirty="0"/>
              <a:t>Mega City Policing</a:t>
            </a:r>
            <a:r>
              <a:rPr lang="en-IN" dirty="0"/>
              <a:t>’ apart from improvement of infrastructure like roads and buildings to meet this challenge.</a:t>
            </a:r>
          </a:p>
          <a:p>
            <a:pPr marL="0" indent="0">
              <a:lnSpc>
                <a:spcPct val="100000"/>
              </a:lnSpc>
              <a:spcBef>
                <a:spcPts val="0"/>
              </a:spcBef>
              <a:buNone/>
            </a:pPr>
            <a:endParaRPr lang="en-IN" dirty="0"/>
          </a:p>
        </p:txBody>
      </p:sp>
    </p:spTree>
    <p:extLst>
      <p:ext uri="{BB962C8B-B14F-4D97-AF65-F5344CB8AC3E}">
        <p14:creationId xmlns:p14="http://schemas.microsoft.com/office/powerpoint/2010/main" val="586094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43840"/>
            <a:ext cx="12212320" cy="523220"/>
          </a:xfrm>
          <a:prstGeom prst="rect">
            <a:avLst/>
          </a:prstGeo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algn="ctr">
              <a:spcBef>
                <a:spcPct val="0"/>
              </a:spcBef>
            </a:pPr>
            <a:r>
              <a:rPr lang="en-IN" sz="2800" b="1" cap="all" spc="300" dirty="0">
                <a:solidFill>
                  <a:srgbClr val="002060"/>
                </a:solidFill>
                <a:latin typeface="Bahnschrift SemiBold" pitchFamily="34" charset="0"/>
              </a:rPr>
              <a:t>Traffic Wing Reorganization</a:t>
            </a:r>
            <a:endParaRPr lang="en-US" sz="2800" b="1" cap="all" spc="300" dirty="0">
              <a:solidFill>
                <a:srgbClr val="002060"/>
              </a:solidFill>
              <a:latin typeface="Bahnschrift SemiBold" pitchFamily="34" charset="0"/>
            </a:endParaRPr>
          </a:p>
        </p:txBody>
      </p:sp>
      <p:pic>
        <p:nvPicPr>
          <p:cNvPr id="2" name="Picture 1"/>
          <p:cNvPicPr>
            <a:picLocks noChangeAspect="1"/>
          </p:cNvPicPr>
          <p:nvPr/>
        </p:nvPicPr>
        <p:blipFill>
          <a:blip r:embed="rId2" cstate="print"/>
          <a:stretch>
            <a:fillRect/>
          </a:stretch>
        </p:blipFill>
        <p:spPr>
          <a:xfrm>
            <a:off x="3018049" y="900927"/>
            <a:ext cx="5506192" cy="544349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BD9A-2009-199E-CC0D-BD3334BA2CC4}"/>
              </a:ext>
            </a:extLst>
          </p:cNvPr>
          <p:cNvSpPr>
            <a:spLocks noGrp="1"/>
          </p:cNvSpPr>
          <p:nvPr>
            <p:ph type="title"/>
          </p:nvPr>
        </p:nvSpPr>
        <p:spPr>
          <a:xfrm>
            <a:off x="0" y="531378"/>
            <a:ext cx="12174372" cy="523220"/>
          </a:xfr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algn="ctr"/>
            <a:r>
              <a:rPr lang="en-IN" sz="2800" spc="300" dirty="0">
                <a:solidFill>
                  <a:srgbClr val="002060"/>
                </a:solidFill>
                <a:latin typeface="Bahnschrift SemiBold" pitchFamily="34" charset="0"/>
                <a:ea typeface="+mn-ea"/>
                <a:cs typeface="+mn-cs"/>
              </a:rPr>
              <a:t>Categorisation of Traffic Police Stations</a:t>
            </a:r>
          </a:p>
        </p:txBody>
      </p:sp>
      <p:sp>
        <p:nvSpPr>
          <p:cNvPr id="5" name="Content Placeholder 4">
            <a:extLst>
              <a:ext uri="{FF2B5EF4-FFF2-40B4-BE49-F238E27FC236}">
                <a16:creationId xmlns:a16="http://schemas.microsoft.com/office/drawing/2014/main" id="{3285ABEA-2E68-F2B0-333E-75ED6F0C3417}"/>
              </a:ext>
            </a:extLst>
          </p:cNvPr>
          <p:cNvSpPr>
            <a:spLocks noGrp="1"/>
          </p:cNvSpPr>
          <p:nvPr>
            <p:ph idx="1"/>
          </p:nvPr>
        </p:nvSpPr>
        <p:spPr/>
        <p:txBody>
          <a:bodyPr/>
          <a:lstStyle/>
          <a:p>
            <a:endParaRPr lang="en-IN"/>
          </a:p>
        </p:txBody>
      </p:sp>
      <p:graphicFrame>
        <p:nvGraphicFramePr>
          <p:cNvPr id="6" name="Table 4">
            <a:extLst>
              <a:ext uri="{FF2B5EF4-FFF2-40B4-BE49-F238E27FC236}">
                <a16:creationId xmlns:a16="http://schemas.microsoft.com/office/drawing/2014/main" id="{18BA089D-AACA-7DE0-F64F-40AA37D33303}"/>
              </a:ext>
            </a:extLst>
          </p:cNvPr>
          <p:cNvGraphicFramePr>
            <a:graphicFrameLocks/>
          </p:cNvGraphicFramePr>
          <p:nvPr>
            <p:extLst>
              <p:ext uri="{D42A27DB-BD31-4B8C-83A1-F6EECF244321}">
                <p14:modId xmlns:p14="http://schemas.microsoft.com/office/powerpoint/2010/main" val="2141009477"/>
              </p:ext>
            </p:extLst>
          </p:nvPr>
        </p:nvGraphicFramePr>
        <p:xfrm>
          <a:off x="180975" y="1289398"/>
          <a:ext cx="11877672" cy="4989482"/>
        </p:xfrm>
        <a:graphic>
          <a:graphicData uri="http://schemas.openxmlformats.org/drawingml/2006/table">
            <a:tbl>
              <a:tblPr firstRow="1" bandRow="1">
                <a:tableStyleId>{7DF18680-E054-41AD-8BC1-D1AEF772440D}</a:tableStyleId>
              </a:tblPr>
              <a:tblGrid>
                <a:gridCol w="565547">
                  <a:extLst>
                    <a:ext uri="{9D8B030D-6E8A-4147-A177-3AD203B41FA5}">
                      <a16:colId xmlns:a16="http://schemas.microsoft.com/office/drawing/2014/main" val="1339097708"/>
                    </a:ext>
                  </a:extLst>
                </a:gridCol>
                <a:gridCol w="1356947">
                  <a:extLst>
                    <a:ext uri="{9D8B030D-6E8A-4147-A177-3AD203B41FA5}">
                      <a16:colId xmlns:a16="http://schemas.microsoft.com/office/drawing/2014/main" val="3701835957"/>
                    </a:ext>
                  </a:extLst>
                </a:gridCol>
                <a:gridCol w="2010896">
                  <a:extLst>
                    <a:ext uri="{9D8B030D-6E8A-4147-A177-3AD203B41FA5}">
                      <a16:colId xmlns:a16="http://schemas.microsoft.com/office/drawing/2014/main" val="4235209699"/>
                    </a:ext>
                  </a:extLst>
                </a:gridCol>
                <a:gridCol w="1803009">
                  <a:extLst>
                    <a:ext uri="{9D8B030D-6E8A-4147-A177-3AD203B41FA5}">
                      <a16:colId xmlns:a16="http://schemas.microsoft.com/office/drawing/2014/main" val="1593543122"/>
                    </a:ext>
                  </a:extLst>
                </a:gridCol>
                <a:gridCol w="1384998">
                  <a:extLst>
                    <a:ext uri="{9D8B030D-6E8A-4147-A177-3AD203B41FA5}">
                      <a16:colId xmlns:a16="http://schemas.microsoft.com/office/drawing/2014/main" val="3780903894"/>
                    </a:ext>
                  </a:extLst>
                </a:gridCol>
                <a:gridCol w="686647">
                  <a:extLst>
                    <a:ext uri="{9D8B030D-6E8A-4147-A177-3AD203B41FA5}">
                      <a16:colId xmlns:a16="http://schemas.microsoft.com/office/drawing/2014/main" val="1463654273"/>
                    </a:ext>
                  </a:extLst>
                </a:gridCol>
                <a:gridCol w="768391">
                  <a:extLst>
                    <a:ext uri="{9D8B030D-6E8A-4147-A177-3AD203B41FA5}">
                      <a16:colId xmlns:a16="http://schemas.microsoft.com/office/drawing/2014/main" val="2180732442"/>
                    </a:ext>
                  </a:extLst>
                </a:gridCol>
                <a:gridCol w="735694">
                  <a:extLst>
                    <a:ext uri="{9D8B030D-6E8A-4147-A177-3AD203B41FA5}">
                      <a16:colId xmlns:a16="http://schemas.microsoft.com/office/drawing/2014/main" val="1272717026"/>
                    </a:ext>
                  </a:extLst>
                </a:gridCol>
                <a:gridCol w="833786">
                  <a:extLst>
                    <a:ext uri="{9D8B030D-6E8A-4147-A177-3AD203B41FA5}">
                      <a16:colId xmlns:a16="http://schemas.microsoft.com/office/drawing/2014/main" val="4103993500"/>
                    </a:ext>
                  </a:extLst>
                </a:gridCol>
                <a:gridCol w="779260">
                  <a:extLst>
                    <a:ext uri="{9D8B030D-6E8A-4147-A177-3AD203B41FA5}">
                      <a16:colId xmlns:a16="http://schemas.microsoft.com/office/drawing/2014/main" val="538003289"/>
                    </a:ext>
                  </a:extLst>
                </a:gridCol>
                <a:gridCol w="952497">
                  <a:extLst>
                    <a:ext uri="{9D8B030D-6E8A-4147-A177-3AD203B41FA5}">
                      <a16:colId xmlns:a16="http://schemas.microsoft.com/office/drawing/2014/main" val="3755449273"/>
                    </a:ext>
                  </a:extLst>
                </a:gridCol>
              </a:tblGrid>
              <a:tr h="507004">
                <a:tc rowSpan="2">
                  <a:txBody>
                    <a:bodyPr/>
                    <a:lstStyle/>
                    <a:p>
                      <a:pPr algn="ctr"/>
                      <a:r>
                        <a:rPr lang="en-IN" b="1" dirty="0" err="1"/>
                        <a:t>Sl.No</a:t>
                      </a:r>
                      <a:r>
                        <a:rPr lang="en-IN" b="1" dirty="0"/>
                        <a: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Category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No. of existing Police Stations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No. of Police Stations  after re-organization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Existing &amp; Revised for each Category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6">
                  <a:txBody>
                    <a:bodyPr/>
                    <a:lstStyle/>
                    <a:p>
                      <a:pPr algn="ctr"/>
                      <a:r>
                        <a:rPr lang="en-IN" b="1" dirty="0"/>
                        <a:t>Sanctioned Strength for each category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en-IN" b="1" dirty="0"/>
                    </a:p>
                  </a:txBody>
                  <a:tcPr anchor="ctr"/>
                </a:tc>
                <a:tc hMerge="1">
                  <a:txBody>
                    <a:bodyPr/>
                    <a:lstStyle/>
                    <a:p>
                      <a:pPr algn="ctr"/>
                      <a:endParaRPr lang="en-IN" b="1" dirty="0"/>
                    </a:p>
                  </a:txBody>
                  <a:tcPr anchor="ctr"/>
                </a:tc>
                <a:tc hMerge="1">
                  <a:txBody>
                    <a:bodyPr/>
                    <a:lstStyle/>
                    <a:p>
                      <a:pPr algn="ctr"/>
                      <a:endParaRPr lang="en-IN" b="1" dirty="0"/>
                    </a:p>
                  </a:txBody>
                  <a:tcPr anchor="ctr"/>
                </a:tc>
                <a:tc hMerge="1">
                  <a:txBody>
                    <a:bodyPr/>
                    <a:lstStyle/>
                    <a:p>
                      <a:pPr algn="ctr"/>
                      <a:endParaRPr lang="en-IN" b="1" dirty="0"/>
                    </a:p>
                  </a:txBody>
                  <a:tcPr anchor="ctr"/>
                </a:tc>
                <a:tc hMerge="1">
                  <a:txBody>
                    <a:bodyPr/>
                    <a:lstStyle/>
                    <a:p>
                      <a:pPr algn="ctr"/>
                      <a:endParaRPr lang="en-IN" b="1" dirty="0"/>
                    </a:p>
                  </a:txBody>
                  <a:tcPr anchor="ctr"/>
                </a:tc>
                <a:extLst>
                  <a:ext uri="{0D108BD9-81ED-4DB2-BD59-A6C34878D82A}">
                    <a16:rowId xmlns:a16="http://schemas.microsoft.com/office/drawing/2014/main" val="336409931"/>
                  </a:ext>
                </a:extLst>
              </a:tr>
              <a:tr h="633274">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pPr algn="ctr"/>
                      <a:endParaRPr lang="en-IN" b="1" dirty="0"/>
                    </a:p>
                  </a:txBody>
                  <a:tcPr anchor="ctr"/>
                </a:tc>
                <a:tc>
                  <a:txBody>
                    <a:bodyPr/>
                    <a:lstStyle/>
                    <a:p>
                      <a:pPr algn="ctr"/>
                      <a:r>
                        <a:rPr lang="en-IN" b="1" dirty="0"/>
                        <a:t>CIs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SIs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ASIs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HCs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PCs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IN" b="1" dirty="0"/>
                        <a:t>Total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6318893"/>
                  </a:ext>
                </a:extLst>
              </a:tr>
              <a:tr h="350855">
                <a:tc rowSpan="2">
                  <a:txBody>
                    <a:bodyPr/>
                    <a:lstStyle/>
                    <a:p>
                      <a:pPr algn="ctr"/>
                      <a:r>
                        <a:rPr lang="en-IN" b="1" dirty="0"/>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US" b="1" dirty="0"/>
                        <a:t>4</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US" b="1" dirty="0">
                          <a:solidFill>
                            <a:schemeClr val="accent1">
                              <a:lumMod val="60000"/>
                              <a:lumOff val="40000"/>
                            </a:schemeClr>
                          </a:solidFill>
                        </a:rPr>
                        <a:t>1</a:t>
                      </a:r>
                      <a:endParaRPr lang="en-IN" b="1" dirty="0">
                        <a:solidFill>
                          <a:schemeClr val="accent1">
                            <a:lumMod val="60000"/>
                            <a:lumOff val="40000"/>
                          </a:schemeClr>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defTabSz="814388"/>
                      <a:r>
                        <a:rPr lang="en-IN" b="1" dirty="0"/>
                        <a:t>Existing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defTabSz="814388"/>
                      <a:r>
                        <a:rPr lang="en-US" b="1" dirty="0"/>
                        <a:t>2</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6</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8</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18</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86</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120</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8049756"/>
                  </a:ext>
                </a:extLst>
              </a:tr>
              <a:tr h="350855">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defTabSz="814388"/>
                      <a:r>
                        <a:rPr lang="en-IN" b="1" dirty="0">
                          <a:solidFill>
                            <a:srgbClr val="00B0F0"/>
                          </a:solidFill>
                        </a:rPr>
                        <a:t>Revised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defTabSz="814388"/>
                      <a:r>
                        <a:rPr lang="en-US" b="1" dirty="0">
                          <a:solidFill>
                            <a:srgbClr val="00B0F0"/>
                          </a:solidFill>
                        </a:rPr>
                        <a:t>1</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7</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8</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18</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70</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104</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3348380"/>
                  </a:ext>
                </a:extLst>
              </a:tr>
              <a:tr h="350855">
                <a:tc rowSpan="2">
                  <a:txBody>
                    <a:bodyPr/>
                    <a:lstStyle/>
                    <a:p>
                      <a:pPr algn="ctr"/>
                      <a:r>
                        <a:rPr lang="en-IN" b="1" dirty="0"/>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B</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US" b="1" dirty="0"/>
                        <a:t>9</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US" b="1" dirty="0">
                          <a:solidFill>
                            <a:schemeClr val="accent1">
                              <a:lumMod val="60000"/>
                              <a:lumOff val="40000"/>
                            </a:schemeClr>
                          </a:solidFill>
                        </a:rPr>
                        <a:t>9</a:t>
                      </a:r>
                      <a:endParaRPr lang="en-IN" b="1" dirty="0">
                        <a:solidFill>
                          <a:schemeClr val="accent1">
                            <a:lumMod val="60000"/>
                            <a:lumOff val="40000"/>
                          </a:schemeClr>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defTabSz="814388"/>
                      <a:r>
                        <a:rPr lang="en-IN" b="1" dirty="0"/>
                        <a:t>Existing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2</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4</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6</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12</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66</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90</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1314660"/>
                  </a:ext>
                </a:extLst>
              </a:tr>
              <a:tr h="350855">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defTabSz="814388"/>
                      <a:r>
                        <a:rPr lang="en-IN" b="1" dirty="0">
                          <a:solidFill>
                            <a:srgbClr val="00B0F0"/>
                          </a:solidFill>
                        </a:rPr>
                        <a:t>Revised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1</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5</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6</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12</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60</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84</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3653840"/>
                  </a:ext>
                </a:extLst>
              </a:tr>
              <a:tr h="350855">
                <a:tc rowSpan="2">
                  <a:txBody>
                    <a:bodyPr/>
                    <a:lstStyle/>
                    <a:p>
                      <a:pPr algn="ctr"/>
                      <a:r>
                        <a:rPr lang="en-IN" b="1" dirty="0"/>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US" b="1" dirty="0"/>
                        <a:t>5</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US" b="1" dirty="0">
                          <a:solidFill>
                            <a:schemeClr val="accent1">
                              <a:lumMod val="60000"/>
                              <a:lumOff val="40000"/>
                            </a:schemeClr>
                          </a:solidFill>
                        </a:rPr>
                        <a:t>7</a:t>
                      </a:r>
                      <a:endParaRPr lang="en-IN" b="1" dirty="0">
                        <a:solidFill>
                          <a:schemeClr val="accent1">
                            <a:lumMod val="60000"/>
                            <a:lumOff val="40000"/>
                          </a:schemeClr>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defTabSz="814388"/>
                      <a:r>
                        <a:rPr lang="en-IN" b="1" dirty="0"/>
                        <a:t>Existing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1</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2</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4</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10</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53</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70</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6732504"/>
                  </a:ext>
                </a:extLst>
              </a:tr>
              <a:tr h="350855">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defTabSz="814388"/>
                      <a:r>
                        <a:rPr lang="en-IN" b="1" dirty="0">
                          <a:solidFill>
                            <a:srgbClr val="00B0F0"/>
                          </a:solidFill>
                        </a:rPr>
                        <a:t>Revised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1</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5</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4</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10</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50</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70</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940000"/>
                  </a:ext>
                </a:extLst>
              </a:tr>
              <a:tr h="437341">
                <a:tc rowSpan="2">
                  <a:txBody>
                    <a:bodyPr/>
                    <a:lstStyle/>
                    <a:p>
                      <a:pPr algn="ctr"/>
                      <a:r>
                        <a:rPr lang="en-IN" b="1" dirty="0"/>
                        <a:t>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IN" b="1" dirty="0"/>
                        <a:t>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US" b="1" dirty="0"/>
                        <a:t>0</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a:r>
                        <a:rPr lang="en-US" b="1" dirty="0">
                          <a:solidFill>
                            <a:schemeClr val="accent1">
                              <a:lumMod val="60000"/>
                              <a:lumOff val="40000"/>
                            </a:schemeClr>
                          </a:solidFill>
                        </a:rPr>
                        <a:t>14</a:t>
                      </a:r>
                      <a:endParaRPr lang="en-IN" b="1" dirty="0">
                        <a:solidFill>
                          <a:schemeClr val="accent1">
                            <a:lumMod val="60000"/>
                            <a:lumOff val="40000"/>
                          </a:schemeClr>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defTabSz="814388"/>
                      <a:r>
                        <a:rPr lang="en-IN" b="1" dirty="0"/>
                        <a:t>Existing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1</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2</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3</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6</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43</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t>55</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5012359"/>
                  </a:ext>
                </a:extLst>
              </a:tr>
              <a:tr h="437341">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defTabSz="814388"/>
                      <a:r>
                        <a:rPr lang="en-IN" b="1" dirty="0">
                          <a:solidFill>
                            <a:srgbClr val="00B0F0"/>
                          </a:solidFill>
                        </a:rPr>
                        <a:t>Revised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1</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2</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3</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6</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20</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b="1" dirty="0">
                          <a:solidFill>
                            <a:srgbClr val="00B0F0"/>
                          </a:solidFill>
                        </a:rPr>
                        <a:t>32</a:t>
                      </a:r>
                      <a:endParaRPr lang="en-IN" b="1" dirty="0">
                        <a:solidFill>
                          <a:srgbClr val="00B0F0"/>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37452"/>
                  </a:ext>
                </a:extLst>
              </a:tr>
              <a:tr h="353949">
                <a:tc gridSpan="2">
                  <a:txBody>
                    <a:bodyPr/>
                    <a:lstStyle/>
                    <a:p>
                      <a:pPr algn="ctr"/>
                      <a:r>
                        <a:rPr lang="en-IN" b="1" dirty="0"/>
                        <a:t>Total PSs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algn="ctr"/>
                      <a:endParaRPr lang="en-IN" b="1" dirty="0"/>
                    </a:p>
                  </a:txBody>
                  <a:tcPr anchor="ctr"/>
                </a:tc>
                <a:tc>
                  <a:txBody>
                    <a:bodyPr/>
                    <a:lstStyle/>
                    <a:p>
                      <a:pPr algn="ctr"/>
                      <a:r>
                        <a:rPr lang="en-US" b="1" dirty="0"/>
                        <a:t>1</a:t>
                      </a:r>
                      <a:r>
                        <a:rPr lang="en-IN" b="1" dirty="0"/>
                        <a:t>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b="1" dirty="0">
                          <a:solidFill>
                            <a:schemeClr val="accent1">
                              <a:lumMod val="60000"/>
                              <a:lumOff val="40000"/>
                            </a:schemeClr>
                          </a:solidFill>
                        </a:rPr>
                        <a:t>3</a:t>
                      </a:r>
                      <a:r>
                        <a:rPr lang="en-IN" b="1" dirty="0">
                          <a:solidFill>
                            <a:schemeClr val="accent1">
                              <a:lumMod val="60000"/>
                              <a:lumOff val="40000"/>
                            </a:schemeClr>
                          </a:solidFill>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b="1" dirty="0">
                          <a:solidFill>
                            <a:schemeClr val="accent1">
                              <a:lumMod val="60000"/>
                              <a:lumOff val="40000"/>
                            </a:schemeClr>
                          </a:solidFill>
                        </a:rPr>
                        <a:t>Total</a:t>
                      </a:r>
                      <a:endParaRPr lang="en-IN" b="1" dirty="0">
                        <a:solidFill>
                          <a:schemeClr val="accent1">
                            <a:lumMod val="60000"/>
                            <a:lumOff val="40000"/>
                          </a:schemeClr>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b="1" dirty="0">
                          <a:solidFill>
                            <a:schemeClr val="accent1">
                              <a:lumMod val="60000"/>
                              <a:lumOff val="40000"/>
                            </a:schemeClr>
                          </a:solidFill>
                        </a:rPr>
                        <a:t>31</a:t>
                      </a:r>
                      <a:endParaRPr lang="en-IN" b="1" dirty="0">
                        <a:solidFill>
                          <a:schemeClr val="accent1">
                            <a:lumMod val="60000"/>
                            <a:lumOff val="40000"/>
                          </a:schemeClr>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b="1" dirty="0">
                          <a:solidFill>
                            <a:schemeClr val="accent1">
                              <a:lumMod val="60000"/>
                              <a:lumOff val="40000"/>
                            </a:schemeClr>
                          </a:solidFill>
                        </a:rPr>
                        <a:t>115</a:t>
                      </a:r>
                      <a:endParaRPr lang="en-IN" b="1" dirty="0">
                        <a:solidFill>
                          <a:schemeClr val="accent1">
                            <a:lumMod val="60000"/>
                            <a:lumOff val="40000"/>
                          </a:schemeClr>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b="1" dirty="0">
                          <a:solidFill>
                            <a:schemeClr val="accent1">
                              <a:lumMod val="60000"/>
                              <a:lumOff val="40000"/>
                            </a:schemeClr>
                          </a:solidFill>
                        </a:rPr>
                        <a:t>132</a:t>
                      </a:r>
                      <a:endParaRPr lang="en-IN" b="1" dirty="0">
                        <a:solidFill>
                          <a:schemeClr val="accent1">
                            <a:lumMod val="60000"/>
                            <a:lumOff val="40000"/>
                          </a:schemeClr>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b="1" dirty="0">
                          <a:solidFill>
                            <a:schemeClr val="accent1">
                              <a:lumMod val="60000"/>
                              <a:lumOff val="40000"/>
                            </a:schemeClr>
                          </a:solidFill>
                        </a:rPr>
                        <a:t>280</a:t>
                      </a:r>
                      <a:endParaRPr lang="en-IN" b="1" dirty="0">
                        <a:solidFill>
                          <a:schemeClr val="accent1">
                            <a:lumMod val="60000"/>
                            <a:lumOff val="40000"/>
                          </a:schemeClr>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b="1" dirty="0">
                          <a:solidFill>
                            <a:schemeClr val="accent1">
                              <a:lumMod val="60000"/>
                              <a:lumOff val="40000"/>
                            </a:schemeClr>
                          </a:solidFill>
                        </a:rPr>
                        <a:t>1240</a:t>
                      </a:r>
                      <a:endParaRPr lang="en-IN" b="1" dirty="0">
                        <a:solidFill>
                          <a:schemeClr val="accent1">
                            <a:lumMod val="60000"/>
                            <a:lumOff val="40000"/>
                          </a:schemeClr>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b="1" dirty="0">
                          <a:solidFill>
                            <a:schemeClr val="accent1">
                              <a:lumMod val="60000"/>
                              <a:lumOff val="40000"/>
                            </a:schemeClr>
                          </a:solidFill>
                        </a:rPr>
                        <a:t>290</a:t>
                      </a:r>
                      <a:endParaRPr lang="en-IN" b="1" dirty="0">
                        <a:solidFill>
                          <a:schemeClr val="accent1">
                            <a:lumMod val="60000"/>
                            <a:lumOff val="40000"/>
                          </a:schemeClr>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434131005"/>
                  </a:ext>
                </a:extLst>
              </a:tr>
              <a:tr h="353949">
                <a:tc gridSpan="5">
                  <a:txBody>
                    <a:bodyPr/>
                    <a:lstStyle/>
                    <a:p>
                      <a:pPr algn="ctr"/>
                      <a:r>
                        <a:rPr lang="en-US" b="1" dirty="0"/>
                        <a:t>                                                                                    Grand Total</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IN"/>
                    </a:p>
                  </a:txBody>
                  <a:tcPr/>
                </a:tc>
                <a:tc hMerge="1">
                  <a:txBody>
                    <a:bodyPr/>
                    <a:lstStyle/>
                    <a:p>
                      <a:pPr algn="ct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algn="ct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algn="ct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gridSpan="5">
                  <a:txBody>
                    <a:bodyPr/>
                    <a:lstStyle/>
                    <a:p>
                      <a:pPr algn="ctr"/>
                      <a:r>
                        <a:rPr lang="en-US" b="1" dirty="0"/>
                        <a:t>1798</a:t>
                      </a: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algn="ct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algn="ct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algn="ct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algn="ct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endParaRPr lang="en-IN"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666816427"/>
                  </a:ext>
                </a:extLst>
              </a:tr>
            </a:tbl>
          </a:graphicData>
        </a:graphic>
      </p:graphicFrame>
    </p:spTree>
    <p:extLst>
      <p:ext uri="{BB962C8B-B14F-4D97-AF65-F5344CB8AC3E}">
        <p14:creationId xmlns:p14="http://schemas.microsoft.com/office/powerpoint/2010/main" val="784239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2120"/>
            <a:ext cx="5664200" cy="523220"/>
          </a:xfrm>
          <a:prstGeom prst="rect">
            <a:avLst/>
          </a:prstGeo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a:spcBef>
                <a:spcPct val="0"/>
              </a:spcBef>
            </a:pPr>
            <a:r>
              <a:rPr lang="en-IN" sz="2800" b="1" cap="all" spc="300" dirty="0">
                <a:solidFill>
                  <a:srgbClr val="002060"/>
                </a:solidFill>
                <a:latin typeface="Bahnschrift SemiBold" pitchFamily="34" charset="0"/>
              </a:rPr>
              <a:t>Traffic Wing – (DCP-1)</a:t>
            </a:r>
            <a:endParaRPr lang="en-US" sz="2800" b="1" cap="all" spc="300" dirty="0">
              <a:solidFill>
                <a:srgbClr val="002060"/>
              </a:solidFill>
              <a:latin typeface="Bahnschrift SemiBold" pitchFamily="34" charset="0"/>
            </a:endParaRPr>
          </a:p>
        </p:txBody>
      </p:sp>
      <p:pic>
        <p:nvPicPr>
          <p:cNvPr id="4" name="Picture 3"/>
          <p:cNvPicPr>
            <a:picLocks noChangeAspect="1"/>
          </p:cNvPicPr>
          <p:nvPr/>
        </p:nvPicPr>
        <p:blipFill rotWithShape="1">
          <a:blip r:embed="rId2" cstate="print"/>
          <a:srcRect l="9463" t="7863" r="4097" b="10271"/>
          <a:stretch/>
        </p:blipFill>
        <p:spPr>
          <a:xfrm>
            <a:off x="50799" y="1335910"/>
            <a:ext cx="5029635" cy="487315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310265355"/>
              </p:ext>
            </p:extLst>
          </p:nvPr>
        </p:nvGraphicFramePr>
        <p:xfrm>
          <a:off x="5003800" y="147466"/>
          <a:ext cx="6978650" cy="5800729"/>
        </p:xfrm>
        <a:graphic>
          <a:graphicData uri="http://schemas.openxmlformats.org/drawingml/2006/table">
            <a:tbl>
              <a:tblPr>
                <a:tableStyleId>{5C22544A-7EE6-4342-B048-85BDC9FD1C3A}</a:tableStyleId>
              </a:tblPr>
              <a:tblGrid>
                <a:gridCol w="916709">
                  <a:extLst>
                    <a:ext uri="{9D8B030D-6E8A-4147-A177-3AD203B41FA5}">
                      <a16:colId xmlns:a16="http://schemas.microsoft.com/office/drawing/2014/main" val="20000"/>
                    </a:ext>
                  </a:extLst>
                </a:gridCol>
                <a:gridCol w="1147041">
                  <a:extLst>
                    <a:ext uri="{9D8B030D-6E8A-4147-A177-3AD203B41FA5}">
                      <a16:colId xmlns:a16="http://schemas.microsoft.com/office/drawing/2014/main" val="20001"/>
                    </a:ext>
                  </a:extLst>
                </a:gridCol>
                <a:gridCol w="901700">
                  <a:extLst>
                    <a:ext uri="{9D8B030D-6E8A-4147-A177-3AD203B41FA5}">
                      <a16:colId xmlns:a16="http://schemas.microsoft.com/office/drawing/2014/main" val="3331177678"/>
                    </a:ext>
                  </a:extLst>
                </a:gridCol>
                <a:gridCol w="1421828">
                  <a:extLst>
                    <a:ext uri="{9D8B030D-6E8A-4147-A177-3AD203B41FA5}">
                      <a16:colId xmlns:a16="http://schemas.microsoft.com/office/drawing/2014/main" val="20002"/>
                    </a:ext>
                  </a:extLst>
                </a:gridCol>
                <a:gridCol w="1295686">
                  <a:extLst>
                    <a:ext uri="{9D8B030D-6E8A-4147-A177-3AD203B41FA5}">
                      <a16:colId xmlns:a16="http://schemas.microsoft.com/office/drawing/2014/main" val="3554704970"/>
                    </a:ext>
                  </a:extLst>
                </a:gridCol>
                <a:gridCol w="1295686">
                  <a:extLst>
                    <a:ext uri="{9D8B030D-6E8A-4147-A177-3AD203B41FA5}">
                      <a16:colId xmlns:a16="http://schemas.microsoft.com/office/drawing/2014/main" val="587201152"/>
                    </a:ext>
                  </a:extLst>
                </a:gridCol>
              </a:tblGrid>
              <a:tr h="1160632">
                <a:tc>
                  <a:txBody>
                    <a:bodyPr/>
                    <a:lstStyle/>
                    <a:p>
                      <a:pPr algn="ctr" rtl="0" fontAlgn="ctr"/>
                      <a:r>
                        <a:rPr lang="en-IN" sz="1600" b="1" u="none" strike="noStrike" dirty="0">
                          <a:solidFill>
                            <a:schemeClr val="bg1"/>
                          </a:solidFill>
                          <a:effectLst/>
                          <a:latin typeface="Century Gothic" panose="020B0502020202020204" pitchFamily="34" charset="0"/>
                        </a:rPr>
                        <a:t>Zone</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u="none" strike="noStrike" dirty="0">
                          <a:solidFill>
                            <a:schemeClr val="bg1"/>
                          </a:solidFill>
                          <a:effectLst/>
                          <a:latin typeface="Century Gothic" panose="020B0502020202020204" pitchFamily="34" charset="0"/>
                        </a:rPr>
                        <a:t>Division</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i="0" u="none" strike="noStrike" dirty="0">
                          <a:solidFill>
                            <a:schemeClr val="bg1"/>
                          </a:solidFill>
                          <a:effectLst/>
                          <a:latin typeface="Century Gothic" panose="020B0502020202020204" pitchFamily="34" charset="0"/>
                        </a:rPr>
                        <a:t>Location Of ACP Office</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u="none" strike="noStrike" dirty="0">
                          <a:solidFill>
                            <a:schemeClr val="bg1"/>
                          </a:solidFill>
                          <a:effectLst/>
                          <a:latin typeface="Century Gothic" panose="020B0502020202020204" pitchFamily="34" charset="0"/>
                        </a:rPr>
                        <a:t>Traffic Police Stations</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US" sz="1600" b="1" i="0" u="none" strike="noStrike" dirty="0">
                          <a:solidFill>
                            <a:schemeClr val="bg1"/>
                          </a:solidFill>
                          <a:effectLst/>
                          <a:latin typeface="Century Gothic" panose="020B0502020202020204" pitchFamily="34" charset="0"/>
                        </a:rPr>
                        <a:t>Category Of Police Stations</a:t>
                      </a:r>
                      <a:endParaRPr lang="en-IN" sz="16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600" b="1" i="0" u="none" strike="noStrike" dirty="0">
                          <a:solidFill>
                            <a:schemeClr val="bg1"/>
                          </a:solidFill>
                          <a:effectLst/>
                          <a:latin typeface="Century Gothic" panose="020B0502020202020204" pitchFamily="34" charset="0"/>
                        </a:rPr>
                        <a:t>Location Of PS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289793">
                <a:tc rowSpan="10">
                  <a:txBody>
                    <a:bodyPr/>
                    <a:lstStyle/>
                    <a:p>
                      <a:pPr algn="ctr" rtl="0" fontAlgn="ctr"/>
                      <a:r>
                        <a:rPr lang="en-IN" sz="1400" b="1" u="none" strike="noStrike" dirty="0">
                          <a:effectLst/>
                          <a:latin typeface="Century Gothic" panose="020B0502020202020204" pitchFamily="34" charset="0"/>
                        </a:rPr>
                        <a:t>DCP-1</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6">
                  <a:txBody>
                    <a:bodyPr/>
                    <a:lstStyle/>
                    <a:p>
                      <a:pPr algn="ctr" rtl="0" fontAlgn="ctr"/>
                      <a:r>
                        <a:rPr lang="en-IN" sz="1400" b="1" u="none" strike="noStrike" dirty="0">
                          <a:effectLst/>
                          <a:latin typeface="Century Gothic" panose="020B0502020202020204" pitchFamily="34" charset="0"/>
                        </a:rPr>
                        <a:t>ACP, North</a:t>
                      </a:r>
                      <a:br>
                        <a:rPr lang="en-IN" sz="1400" b="1" u="none" strike="noStrike" dirty="0">
                          <a:effectLst/>
                          <a:latin typeface="Century Gothic" panose="020B0502020202020204" pitchFamily="34" charset="0"/>
                        </a:rPr>
                      </a:b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6">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N" sz="1400" b="1" i="0" u="none" strike="noStrike" dirty="0">
                          <a:solidFill>
                            <a:srgbClr val="000000"/>
                          </a:solidFill>
                          <a:effectLst/>
                          <a:latin typeface="Century Gothic" panose="020B0502020202020204" pitchFamily="34" charset="0"/>
                        </a:rPr>
                        <a:t>Existing</a:t>
                      </a:r>
                    </a:p>
                    <a:p>
                      <a:pPr algn="ctr" rtl="0" fontAlgn="ct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l" rtl="0" fontAlgn="ctr"/>
                      <a:r>
                        <a:rPr lang="en-IN" sz="1400" b="1" u="none" strike="noStrike" dirty="0">
                          <a:effectLst/>
                          <a:latin typeface="Century Gothic" panose="020B0502020202020204" pitchFamily="34" charset="0"/>
                        </a:rPr>
                        <a:t> Begumpet</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IN" sz="14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267855">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lvl="0" algn="l" rtl="0" fontAlgn="ctr"/>
                      <a:r>
                        <a:rPr lang="en-IN" sz="1400" b="1" u="none" strike="noStrike" dirty="0">
                          <a:effectLst/>
                          <a:latin typeface="Century Gothic" panose="020B0502020202020204" pitchFamily="34" charset="0"/>
                        </a:rPr>
                        <a:t> </a:t>
                      </a:r>
                      <a:r>
                        <a:rPr lang="en-IN" sz="1400" b="1" u="none" strike="noStrike" dirty="0" err="1">
                          <a:effectLst/>
                          <a:latin typeface="Century Gothic" panose="020B0502020202020204" pitchFamily="34" charset="0"/>
                        </a:rPr>
                        <a:t>Gopalpuram</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IN" sz="14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258618">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lvl="0" algn="l" rtl="0" fontAlgn="ctr"/>
                      <a:r>
                        <a:rPr lang="en-IN" sz="1400" b="1" u="none" strike="noStrike" dirty="0">
                          <a:effectLst/>
                          <a:latin typeface="Century Gothic" panose="020B0502020202020204" pitchFamily="34" charset="0"/>
                        </a:rPr>
                        <a:t> Mahankali</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IN" sz="14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465062">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lvl="0" algn="l" rtl="0" fontAlgn="ctr"/>
                      <a:r>
                        <a:rPr lang="en-IN" sz="1400" b="1" u="none" strike="noStrike" dirty="0">
                          <a:solidFill>
                            <a:srgbClr val="FF0000"/>
                          </a:solidFill>
                          <a:effectLst/>
                          <a:latin typeface="Century Gothic" panose="020B0502020202020204" pitchFamily="34" charset="0"/>
                        </a:rPr>
                        <a:t> </a:t>
                      </a:r>
                      <a:r>
                        <a:rPr lang="en-IN" sz="1400" b="1" u="none" strike="noStrike" dirty="0" err="1">
                          <a:solidFill>
                            <a:srgbClr val="FF0000"/>
                          </a:solidFill>
                          <a:effectLst/>
                          <a:latin typeface="Century Gothic" panose="020B0502020202020204" pitchFamily="34" charset="0"/>
                        </a:rPr>
                        <a:t>Marredpally</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US" sz="1400" b="1" i="0" u="none" strike="noStrike" dirty="0">
                          <a:solidFill>
                            <a:srgbClr val="FF0000"/>
                          </a:solidFill>
                          <a:effectLst/>
                          <a:latin typeface="Century Gothic" panose="020B0502020202020204" pitchFamily="34" charset="0"/>
                        </a:rPr>
                        <a:t>D</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IN" sz="1400" b="1" i="0" u="none" strike="noStrike" dirty="0">
                          <a:solidFill>
                            <a:srgbClr val="FF0000"/>
                          </a:solidFill>
                          <a:effectLst/>
                          <a:latin typeface="Century Gothic" panose="020B0502020202020204" pitchFamily="34" charset="0"/>
                        </a:rPr>
                        <a:t>Old L&amp;O </a:t>
                      </a:r>
                      <a:r>
                        <a:rPr lang="en-IN" sz="1400" b="1" i="0" u="none" strike="noStrike" dirty="0" err="1">
                          <a:solidFill>
                            <a:srgbClr val="FF0000"/>
                          </a:solidFill>
                          <a:effectLst/>
                          <a:latin typeface="Century Gothic" panose="020B0502020202020204" pitchFamily="34" charset="0"/>
                        </a:rPr>
                        <a:t>Kharkhana</a:t>
                      </a:r>
                      <a:r>
                        <a:rPr lang="en-IN" sz="1400" b="1" i="0" u="none" strike="noStrike" dirty="0">
                          <a:solidFill>
                            <a:srgbClr val="FF0000"/>
                          </a:solidFill>
                          <a:effectLst/>
                          <a:latin typeface="Century Gothic" panose="020B0502020202020204" pitchFamily="34" charset="0"/>
                        </a:rPr>
                        <a:t> PS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27384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lvl="0" algn="l" rtl="0" fontAlgn="ctr"/>
                      <a:r>
                        <a:rPr lang="en-IN" sz="1400" b="1" u="none" strike="noStrike" dirty="0">
                          <a:effectLst/>
                          <a:latin typeface="Century Gothic" panose="020B0502020202020204" pitchFamily="34" charset="0"/>
                        </a:rPr>
                        <a:t> </a:t>
                      </a:r>
                      <a:r>
                        <a:rPr lang="en-IN" sz="1400" b="1" u="none" strike="noStrike" dirty="0" err="1">
                          <a:effectLst/>
                          <a:latin typeface="Century Gothic" panose="020B0502020202020204" pitchFamily="34" charset="0"/>
                        </a:rPr>
                        <a:t>Tirumalgherry</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US" sz="1400" b="1" i="0" u="none" strike="noStrike" dirty="0">
                          <a:solidFill>
                            <a:srgbClr val="000000"/>
                          </a:solidFill>
                          <a:effectLst/>
                          <a:latin typeface="Century Gothic" panose="020B0502020202020204" pitchFamily="34" charset="0"/>
                        </a:rPr>
                        <a:t>C</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IN" sz="14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69272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lvl="0" algn="l" rtl="0" fontAlgn="ctr"/>
                      <a:r>
                        <a:rPr lang="en-IN" sz="1400" b="1" u="none" strike="noStrike" dirty="0">
                          <a:solidFill>
                            <a:srgbClr val="FF0000"/>
                          </a:solidFill>
                          <a:effectLst/>
                          <a:latin typeface="Century Gothic" panose="020B0502020202020204" pitchFamily="34" charset="0"/>
                        </a:rPr>
                        <a:t> </a:t>
                      </a:r>
                      <a:r>
                        <a:rPr lang="en-IN" sz="1400" b="1" u="none" strike="noStrike" dirty="0" err="1">
                          <a:solidFill>
                            <a:srgbClr val="FF0000"/>
                          </a:solidFill>
                          <a:effectLst/>
                          <a:latin typeface="Century Gothic" panose="020B0502020202020204" pitchFamily="34" charset="0"/>
                        </a:rPr>
                        <a:t>Bowenpally</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US" sz="1400" b="1" i="0" u="none" strike="noStrike" dirty="0">
                          <a:solidFill>
                            <a:srgbClr val="FF0000"/>
                          </a:solidFill>
                          <a:effectLst/>
                          <a:latin typeface="Century Gothic" panose="020B0502020202020204" pitchFamily="34" charset="0"/>
                        </a:rPr>
                        <a:t>D</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0000"/>
                          </a:solidFill>
                          <a:effectLst/>
                          <a:latin typeface="Century Gothic" panose="020B0502020202020204" pitchFamily="34" charset="0"/>
                        </a:rPr>
                        <a:t>Old </a:t>
                      </a:r>
                      <a:r>
                        <a:rPr lang="en-US" sz="1400" b="1" i="0" u="none" strike="noStrike" dirty="0" err="1">
                          <a:solidFill>
                            <a:srgbClr val="FF0000"/>
                          </a:solidFill>
                          <a:effectLst/>
                          <a:latin typeface="Century Gothic" panose="020B0502020202020204" pitchFamily="34" charset="0"/>
                        </a:rPr>
                        <a:t>Bowenpally</a:t>
                      </a:r>
                      <a:r>
                        <a:rPr lang="en-US" sz="1400" b="1" i="0" u="none" strike="noStrike" dirty="0">
                          <a:solidFill>
                            <a:srgbClr val="FF0000"/>
                          </a:solidFill>
                          <a:effectLst/>
                          <a:latin typeface="Century Gothic" panose="020B0502020202020204" pitchFamily="34" charset="0"/>
                        </a:rPr>
                        <a:t> L&amp;O Police</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341745">
                <a:tc vMerge="1">
                  <a:txBody>
                    <a:bodyPr/>
                    <a:lstStyle/>
                    <a:p>
                      <a:endParaRPr lang="en-IN"/>
                    </a:p>
                  </a:txBody>
                  <a:tcPr/>
                </a:tc>
                <a:tc rowSpan="4">
                  <a:txBody>
                    <a:bodyPr/>
                    <a:lstStyle/>
                    <a:p>
                      <a:pPr algn="ctr" rtl="0" fontAlgn="ctr"/>
                      <a:r>
                        <a:rPr lang="en-IN" sz="1400" b="1" u="none" strike="noStrike" dirty="0">
                          <a:effectLst/>
                          <a:latin typeface="Century Gothic" panose="020B0502020202020204" pitchFamily="34" charset="0"/>
                        </a:rPr>
                        <a:t>ACP, West</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N" sz="14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l" rtl="0" fontAlgn="ctr"/>
                      <a:r>
                        <a:rPr lang="en-IN" sz="1400" b="1" u="none" strike="noStrike" dirty="0">
                          <a:effectLst/>
                          <a:latin typeface="Century Gothic" panose="020B0502020202020204" pitchFamily="34" charset="0"/>
                        </a:rPr>
                        <a:t> </a:t>
                      </a:r>
                      <a:r>
                        <a:rPr lang="en-IN" sz="1400" b="1" u="none" strike="noStrike" dirty="0" err="1">
                          <a:effectLst/>
                          <a:latin typeface="Century Gothic" panose="020B0502020202020204" pitchFamily="34" charset="0"/>
                        </a:rPr>
                        <a:t>Panjagutta</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IN" sz="14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325789">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lvl="0" algn="l" rtl="0" fontAlgn="ctr"/>
                      <a:r>
                        <a:rPr lang="en-IN" sz="1400" b="1" u="none" strike="noStrike" dirty="0">
                          <a:solidFill>
                            <a:srgbClr val="FF0000"/>
                          </a:solidFill>
                          <a:effectLst/>
                          <a:latin typeface="Century Gothic" panose="020B0502020202020204" pitchFamily="34" charset="0"/>
                        </a:rPr>
                        <a:t> S.R Nagar</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US" sz="1400" b="1" i="0" u="none" strike="noStrike" dirty="0">
                          <a:solidFill>
                            <a:srgbClr val="FF0000"/>
                          </a:solidFill>
                          <a:effectLst/>
                          <a:latin typeface="Century Gothic" panose="020B0502020202020204" pitchFamily="34" charset="0"/>
                        </a:rPr>
                        <a:t>C</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FF0000"/>
                          </a:solidFill>
                          <a:effectLst/>
                          <a:latin typeface="Century Gothic" panose="020B0502020202020204" pitchFamily="34" charset="0"/>
                        </a:rPr>
                        <a:t>O</a:t>
                      </a:r>
                      <a:r>
                        <a:rPr lang="en-IN" sz="1400" b="1" i="0" u="none" strike="noStrike" dirty="0" err="1">
                          <a:solidFill>
                            <a:srgbClr val="FF0000"/>
                          </a:solidFill>
                          <a:effectLst/>
                          <a:latin typeface="Century Gothic" panose="020B0502020202020204" pitchFamily="34" charset="0"/>
                        </a:rPr>
                        <a:t>ld</a:t>
                      </a:r>
                      <a:r>
                        <a:rPr lang="en-IN" sz="1400" b="1" i="0" u="none" strike="noStrike" dirty="0">
                          <a:solidFill>
                            <a:srgbClr val="FF0000"/>
                          </a:solidFill>
                          <a:effectLst/>
                          <a:latin typeface="Century Gothic" panose="020B0502020202020204" pitchFamily="34" charset="0"/>
                        </a:rPr>
                        <a:t> L&amp;O </a:t>
                      </a:r>
                    </a:p>
                    <a:p>
                      <a:pPr marL="0" marR="0" lvl="0" indent="0" algn="ctr" defTabSz="914400" rtl="0" eaLnBrk="1" fontAlgn="ctr" latinLnBrk="0" hangingPunct="1">
                        <a:lnSpc>
                          <a:spcPct val="100000"/>
                        </a:lnSpc>
                        <a:spcBef>
                          <a:spcPts val="0"/>
                        </a:spcBef>
                        <a:spcAft>
                          <a:spcPts val="0"/>
                        </a:spcAft>
                        <a:buClrTx/>
                        <a:buSzTx/>
                        <a:buFontTx/>
                        <a:buNone/>
                        <a:tabLst/>
                        <a:defRPr/>
                      </a:pPr>
                      <a:r>
                        <a:rPr lang="en-IN" sz="1400" b="1" i="0" u="none" strike="noStrike" dirty="0">
                          <a:solidFill>
                            <a:srgbClr val="FF0000"/>
                          </a:solidFill>
                          <a:effectLst/>
                          <a:latin typeface="Century Gothic" panose="020B0502020202020204" pitchFamily="34" charset="0"/>
                        </a:rPr>
                        <a:t>SR Nagar PS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311521">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lvl="0" algn="l" rtl="0" fontAlgn="ctr"/>
                      <a:r>
                        <a:rPr lang="en-IN" sz="1400" b="1" u="none" strike="noStrike" dirty="0">
                          <a:effectLst/>
                          <a:latin typeface="Century Gothic" panose="020B0502020202020204" pitchFamily="34" charset="0"/>
                        </a:rPr>
                        <a:t> Banjara Hills</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US" sz="1400" b="1" i="0" u="none" strike="noStrike" dirty="0">
                          <a:solidFill>
                            <a:srgbClr val="000000"/>
                          </a:solidFill>
                          <a:effectLst/>
                          <a:latin typeface="Century Gothic" panose="020B0502020202020204" pitchFamily="34" charset="0"/>
                        </a:rPr>
                        <a:t>B</a:t>
                      </a:r>
                      <a:endParaRPr lang="en-IN" sz="14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IN" sz="14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43561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lvl="0" algn="l" rtl="0" fontAlgn="ctr"/>
                      <a:r>
                        <a:rPr lang="en-IN" sz="1400" b="1" u="none" strike="noStrike" dirty="0">
                          <a:solidFill>
                            <a:srgbClr val="FF0000"/>
                          </a:solidFill>
                          <a:effectLst/>
                          <a:latin typeface="Century Gothic" panose="020B0502020202020204" pitchFamily="34" charset="0"/>
                        </a:rPr>
                        <a:t> Jubilee Hills</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US" sz="1400" b="1" i="0" u="none" strike="noStrike" dirty="0">
                          <a:solidFill>
                            <a:srgbClr val="FF0000"/>
                          </a:solidFill>
                          <a:effectLst/>
                          <a:latin typeface="Century Gothic" panose="020B0502020202020204" pitchFamily="34" charset="0"/>
                        </a:rPr>
                        <a:t>B</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lvl="0" algn="ctr" rtl="0" fontAlgn="ctr"/>
                      <a:r>
                        <a:rPr lang="en-US" sz="1400" b="1" i="0" u="none" strike="noStrike" dirty="0">
                          <a:solidFill>
                            <a:srgbClr val="FF0000"/>
                          </a:solidFill>
                          <a:effectLst/>
                          <a:latin typeface="Century Gothic" panose="020B0502020202020204" pitchFamily="34" charset="0"/>
                        </a:rPr>
                        <a:t>TSSP I </a:t>
                      </a:r>
                      <a:r>
                        <a:rPr lang="en-US" sz="1400" b="1" i="0" u="none" strike="noStrike" dirty="0" err="1">
                          <a:solidFill>
                            <a:srgbClr val="FF0000"/>
                          </a:solidFill>
                          <a:effectLst/>
                          <a:latin typeface="Century Gothic" panose="020B0502020202020204" pitchFamily="34" charset="0"/>
                        </a:rPr>
                        <a:t>Batalion</a:t>
                      </a:r>
                      <a:r>
                        <a:rPr lang="en-US" sz="1400" b="1" i="0" u="none" strike="noStrike" dirty="0">
                          <a:solidFill>
                            <a:srgbClr val="FF0000"/>
                          </a:solidFill>
                          <a:effectLst/>
                          <a:latin typeface="Century Gothic" panose="020B0502020202020204" pitchFamily="34" charset="0"/>
                        </a:rPr>
                        <a:t>. </a:t>
                      </a:r>
                      <a:r>
                        <a:rPr lang="en-US" sz="1400" b="1" i="0" u="none" strike="noStrike" dirty="0" err="1">
                          <a:solidFill>
                            <a:srgbClr val="FF0000"/>
                          </a:solidFill>
                          <a:effectLst/>
                          <a:latin typeface="Century Gothic" panose="020B0502020202020204" pitchFamily="34" charset="0"/>
                        </a:rPr>
                        <a:t>Quaters</a:t>
                      </a:r>
                      <a:endParaRPr lang="en-US" sz="1400" b="1" i="0" u="none" strike="noStrike" dirty="0">
                        <a:solidFill>
                          <a:srgbClr val="FF0000"/>
                        </a:solidFill>
                        <a:effectLst/>
                        <a:latin typeface="Century Gothic" panose="020B0502020202020204" pitchFamily="34" charset="0"/>
                      </a:endParaRPr>
                    </a:p>
                    <a:p>
                      <a:pPr lvl="0" algn="ctr" rtl="0" fontAlgn="ctr"/>
                      <a:r>
                        <a:rPr lang="en-US" sz="1400" b="1" i="0" u="none" strike="noStrike" dirty="0">
                          <a:solidFill>
                            <a:srgbClr val="FF0000"/>
                          </a:solidFill>
                          <a:effectLst/>
                          <a:latin typeface="Century Gothic" panose="020B0502020202020204" pitchFamily="34" charset="0"/>
                        </a:rPr>
                        <a:t>Block 5, Qtr. No.25</a:t>
                      </a:r>
                      <a:endParaRPr lang="en-IN" sz="14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451149">
                <a:tc>
                  <a:txBody>
                    <a:bodyPr/>
                    <a:lstStyle/>
                    <a:p>
                      <a:pPr algn="ctr" rtl="0" fontAlgn="ctr"/>
                      <a:endParaRPr lang="en-IN" sz="18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en-US" sz="1600" b="1" i="0" u="none" strike="noStrike" dirty="0">
                          <a:solidFill>
                            <a:schemeClr val="tx1"/>
                          </a:solidFill>
                          <a:effectLst/>
                          <a:latin typeface="Century Gothic" panose="020B0502020202020204" pitchFamily="34" charset="0"/>
                        </a:rPr>
                        <a:t>2-divisions</a:t>
                      </a:r>
                      <a:endParaRPr lang="en-IN" sz="16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IN" sz="16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lvl="0" algn="ctr" rtl="0" fontAlgn="ctr"/>
                      <a:r>
                        <a:rPr lang="en-US" sz="1600" b="1" i="0" u="none" strike="noStrike" dirty="0">
                          <a:solidFill>
                            <a:schemeClr val="tx1"/>
                          </a:solidFill>
                          <a:effectLst/>
                          <a:latin typeface="Century Gothic" panose="020B0502020202020204" pitchFamily="34" charset="0"/>
                        </a:rPr>
                        <a:t>10-PS’s</a:t>
                      </a:r>
                      <a:endParaRPr lang="en-IN" sz="16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lvl="0" algn="ctr" rtl="0" fontAlgn="ctr"/>
                      <a:endParaRPr lang="en-IN" sz="16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lvl="0" algn="ctr" rtl="0" fontAlgn="ctr"/>
                      <a:endParaRPr lang="en-IN" sz="16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9010220"/>
                  </a:ext>
                </a:extLst>
              </a:tr>
            </a:tbl>
          </a:graphicData>
        </a:graphic>
      </p:graphicFrame>
      <p:sp>
        <p:nvSpPr>
          <p:cNvPr id="6" name="TextBox 5">
            <a:extLst>
              <a:ext uri="{FF2B5EF4-FFF2-40B4-BE49-F238E27FC236}">
                <a16:creationId xmlns:a16="http://schemas.microsoft.com/office/drawing/2014/main" id="{E4F37E88-4D2E-3649-B6E9-9FDFBDDDE568}"/>
              </a:ext>
            </a:extLst>
          </p:cNvPr>
          <p:cNvSpPr txBox="1"/>
          <p:nvPr/>
        </p:nvSpPr>
        <p:spPr>
          <a:xfrm>
            <a:off x="0" y="993750"/>
            <a:ext cx="4647166" cy="600164"/>
          </a:xfrm>
          <a:prstGeom prst="rect">
            <a:avLst/>
          </a:prstGeom>
          <a:noFill/>
        </p:spPr>
        <p:txBody>
          <a:bodyPr wrap="square" rtlCol="0">
            <a:spAutoFit/>
          </a:bodyPr>
          <a:lstStyle/>
          <a:p>
            <a:r>
              <a:rPr lang="en-IN" b="1" dirty="0">
                <a:solidFill>
                  <a:srgbClr val="FF0000"/>
                </a:solidFill>
              </a:rPr>
              <a:t>Location of Traffic Zonal Office:  </a:t>
            </a:r>
          </a:p>
          <a:p>
            <a:r>
              <a:rPr lang="en-IN" sz="1500" b="1" dirty="0"/>
              <a:t>2</a:t>
            </a:r>
            <a:r>
              <a:rPr lang="en-IN" sz="1500" b="1" baseline="30000" dirty="0"/>
              <a:t>nd</a:t>
            </a:r>
            <a:r>
              <a:rPr lang="en-IN" sz="1500" b="1" dirty="0"/>
              <a:t> Floor, Traffic complex, </a:t>
            </a:r>
            <a:r>
              <a:rPr lang="en-IN" sz="1500" b="1" dirty="0" err="1"/>
              <a:t>Nampally</a:t>
            </a:r>
            <a:endParaRPr lang="en-IN" sz="1500" b="1" dirty="0"/>
          </a:p>
        </p:txBody>
      </p:sp>
    </p:spTree>
    <p:extLst>
      <p:ext uri="{BB962C8B-B14F-4D97-AF65-F5344CB8AC3E}">
        <p14:creationId xmlns:p14="http://schemas.microsoft.com/office/powerpoint/2010/main" val="2202430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
            <a:ext cx="7112000" cy="523220"/>
          </a:xfrm>
          <a:prstGeom prst="rect">
            <a:avLst/>
          </a:prstGeo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a:spcBef>
                <a:spcPct val="0"/>
              </a:spcBef>
            </a:pPr>
            <a:r>
              <a:rPr lang="en-IN" sz="2800" b="1" cap="all" spc="300" dirty="0">
                <a:solidFill>
                  <a:srgbClr val="002060"/>
                </a:solidFill>
                <a:latin typeface="Bahnschrift SemiBold" pitchFamily="34" charset="0"/>
              </a:rPr>
              <a:t>     Traffic Wing–(DCP-2)</a:t>
            </a:r>
            <a:endParaRPr lang="en-US" sz="2800" b="1" cap="all" spc="300" dirty="0">
              <a:solidFill>
                <a:srgbClr val="002060"/>
              </a:solidFill>
              <a:latin typeface="Bahnschrift SemiBold" pitchFamily="34" charset="0"/>
            </a:endParaRPr>
          </a:p>
        </p:txBody>
      </p:sp>
      <p:pic>
        <p:nvPicPr>
          <p:cNvPr id="4" name="Picture 3"/>
          <p:cNvPicPr>
            <a:picLocks noChangeAspect="1"/>
          </p:cNvPicPr>
          <p:nvPr/>
        </p:nvPicPr>
        <p:blipFill rotWithShape="1">
          <a:blip r:embed="rId2" cstate="print"/>
          <a:srcRect l="6166" t="14131" r="7636" b="17787"/>
          <a:stretch/>
        </p:blipFill>
        <p:spPr>
          <a:xfrm>
            <a:off x="368299" y="1136650"/>
            <a:ext cx="4559301" cy="42037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051976499"/>
              </p:ext>
            </p:extLst>
          </p:nvPr>
        </p:nvGraphicFramePr>
        <p:xfrm>
          <a:off x="5329382" y="101603"/>
          <a:ext cx="6761015" cy="6132436"/>
        </p:xfrm>
        <a:graphic>
          <a:graphicData uri="http://schemas.openxmlformats.org/drawingml/2006/table">
            <a:tbl>
              <a:tblPr>
                <a:tableStyleId>{5C22544A-7EE6-4342-B048-85BDC9FD1C3A}</a:tableStyleId>
              </a:tblPr>
              <a:tblGrid>
                <a:gridCol w="720436">
                  <a:extLst>
                    <a:ext uri="{9D8B030D-6E8A-4147-A177-3AD203B41FA5}">
                      <a16:colId xmlns:a16="http://schemas.microsoft.com/office/drawing/2014/main" val="20000"/>
                    </a:ext>
                  </a:extLst>
                </a:gridCol>
                <a:gridCol w="877455">
                  <a:extLst>
                    <a:ext uri="{9D8B030D-6E8A-4147-A177-3AD203B41FA5}">
                      <a16:colId xmlns:a16="http://schemas.microsoft.com/office/drawing/2014/main" val="20001"/>
                    </a:ext>
                  </a:extLst>
                </a:gridCol>
                <a:gridCol w="877454">
                  <a:extLst>
                    <a:ext uri="{9D8B030D-6E8A-4147-A177-3AD203B41FA5}">
                      <a16:colId xmlns:a16="http://schemas.microsoft.com/office/drawing/2014/main" val="2553647910"/>
                    </a:ext>
                  </a:extLst>
                </a:gridCol>
                <a:gridCol w="1579418">
                  <a:extLst>
                    <a:ext uri="{9D8B030D-6E8A-4147-A177-3AD203B41FA5}">
                      <a16:colId xmlns:a16="http://schemas.microsoft.com/office/drawing/2014/main" val="20002"/>
                    </a:ext>
                  </a:extLst>
                </a:gridCol>
                <a:gridCol w="871670">
                  <a:extLst>
                    <a:ext uri="{9D8B030D-6E8A-4147-A177-3AD203B41FA5}">
                      <a16:colId xmlns:a16="http://schemas.microsoft.com/office/drawing/2014/main" val="3046538569"/>
                    </a:ext>
                  </a:extLst>
                </a:gridCol>
                <a:gridCol w="1834582">
                  <a:extLst>
                    <a:ext uri="{9D8B030D-6E8A-4147-A177-3AD203B41FA5}">
                      <a16:colId xmlns:a16="http://schemas.microsoft.com/office/drawing/2014/main" val="906354933"/>
                    </a:ext>
                  </a:extLst>
                </a:gridCol>
              </a:tblGrid>
              <a:tr h="811722">
                <a:tc>
                  <a:txBody>
                    <a:bodyPr/>
                    <a:lstStyle/>
                    <a:p>
                      <a:pPr algn="ctr" rtl="0" fontAlgn="ctr"/>
                      <a:r>
                        <a:rPr lang="en-IN" sz="1300" b="1" u="none" strike="noStrike" dirty="0">
                          <a:solidFill>
                            <a:schemeClr val="bg1"/>
                          </a:solidFill>
                          <a:effectLst/>
                          <a:latin typeface="Century Gothic" panose="020B0502020202020204" pitchFamily="34" charset="0"/>
                        </a:rPr>
                        <a:t>Zone</a:t>
                      </a:r>
                      <a:endParaRPr lang="en-IN" sz="13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300" b="1" u="none" strike="noStrike" dirty="0">
                          <a:solidFill>
                            <a:schemeClr val="bg1"/>
                          </a:solidFill>
                          <a:effectLst/>
                          <a:latin typeface="Century Gothic" panose="020B0502020202020204" pitchFamily="34" charset="0"/>
                        </a:rPr>
                        <a:t>Division</a:t>
                      </a:r>
                      <a:endParaRPr lang="en-IN" sz="13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300" b="1" i="0" u="none" strike="noStrike" dirty="0">
                          <a:solidFill>
                            <a:schemeClr val="bg1"/>
                          </a:solidFill>
                          <a:effectLst/>
                          <a:latin typeface="Century Gothic" panose="020B0502020202020204" pitchFamily="34" charset="0"/>
                        </a:rPr>
                        <a:t>Location Of ACP Office</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300" b="1" u="none" strike="noStrike" dirty="0">
                          <a:solidFill>
                            <a:schemeClr val="bg1"/>
                          </a:solidFill>
                          <a:effectLst/>
                          <a:latin typeface="Century Gothic" panose="020B0502020202020204" pitchFamily="34" charset="0"/>
                        </a:rPr>
                        <a:t>Traffic Police Stations</a:t>
                      </a:r>
                      <a:endParaRPr lang="en-IN" sz="13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US" sz="1300" b="1" i="0" u="none" strike="noStrike" dirty="0">
                          <a:solidFill>
                            <a:schemeClr val="bg1"/>
                          </a:solidFill>
                          <a:effectLst/>
                          <a:latin typeface="Century Gothic" panose="020B0502020202020204" pitchFamily="34" charset="0"/>
                        </a:rPr>
                        <a:t>Category Of Police Stations</a:t>
                      </a:r>
                      <a:endParaRPr lang="en-IN" sz="13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300" b="1" i="0" u="none" strike="noStrike" dirty="0">
                          <a:solidFill>
                            <a:schemeClr val="bg1"/>
                          </a:solidFill>
                          <a:effectLst/>
                          <a:latin typeface="Century Gothic" panose="020B0502020202020204" pitchFamily="34" charset="0"/>
                        </a:rPr>
                        <a:t>Location Of PS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454485">
                <a:tc rowSpan="10">
                  <a:txBody>
                    <a:bodyPr/>
                    <a:lstStyle/>
                    <a:p>
                      <a:pPr algn="ctr" fontAlgn="ctr"/>
                      <a:r>
                        <a:rPr lang="en-IN" sz="1300" b="1" u="none" strike="noStrike" dirty="0">
                          <a:effectLst/>
                          <a:latin typeface="Century Gothic" panose="020B0502020202020204" pitchFamily="34" charset="0"/>
                        </a:rPr>
                        <a:t>DCP-2</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4">
                  <a:txBody>
                    <a:bodyPr/>
                    <a:lstStyle/>
                    <a:p>
                      <a:pPr algn="ctr" rtl="0" fontAlgn="ctr"/>
                      <a:r>
                        <a:rPr lang="en-IN" sz="1300" b="1" u="none" strike="noStrike" dirty="0">
                          <a:effectLst/>
                          <a:latin typeface="Century Gothic" panose="020B0502020202020204" pitchFamily="34" charset="0"/>
                        </a:rPr>
                        <a:t>ACP, Central</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4">
                  <a:txBody>
                    <a:bodyPr/>
                    <a:lstStyle/>
                    <a:p>
                      <a:pPr algn="ctr" rtl="0" fontAlgn="ctr"/>
                      <a:r>
                        <a:rPr lang="en-IN" sz="1300" b="1" i="0" u="none" strike="noStrike" dirty="0" err="1">
                          <a:solidFill>
                            <a:srgbClr val="000000"/>
                          </a:solidFill>
                          <a:effectLst/>
                          <a:latin typeface="Century Gothic" panose="020B0502020202020204" pitchFamily="34" charset="0"/>
                        </a:rPr>
                        <a:t>Khairatabad</a:t>
                      </a:r>
                      <a:r>
                        <a:rPr lang="en-IN" sz="1300" b="1" i="0" u="none" strike="noStrike" dirty="0">
                          <a:solidFill>
                            <a:srgbClr val="000000"/>
                          </a:solidFill>
                          <a:effectLst/>
                          <a:latin typeface="Century Gothic" panose="020B0502020202020204" pitchFamily="34" charset="0"/>
                        </a:rPr>
                        <a:t> PS </a:t>
                      </a:r>
                      <a:r>
                        <a:rPr lang="en-IN" sz="1300" b="1" i="0" u="none" strike="noStrike">
                          <a:solidFill>
                            <a:srgbClr val="000000"/>
                          </a:solidFill>
                          <a:effectLst/>
                          <a:latin typeface="Century Gothic" panose="020B0502020202020204" pitchFamily="34" charset="0"/>
                        </a:rPr>
                        <a:t>buiding</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300" b="1" u="none" strike="noStrike" dirty="0">
                          <a:effectLst/>
                          <a:latin typeface="Century Gothic" panose="020B0502020202020204" pitchFamily="34" charset="0"/>
                        </a:rPr>
                        <a:t> </a:t>
                      </a:r>
                      <a:r>
                        <a:rPr lang="en-IN" sz="1300" b="1" u="none" strike="noStrike" dirty="0" err="1">
                          <a:effectLst/>
                          <a:latin typeface="Century Gothic" panose="020B0502020202020204" pitchFamily="34" charset="0"/>
                        </a:rPr>
                        <a:t>Chikkadpally</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B</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3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82084">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300" b="1" u="none" strike="noStrike" dirty="0">
                          <a:effectLst/>
                          <a:latin typeface="Century Gothic" panose="020B0502020202020204" pitchFamily="34" charset="0"/>
                        </a:rPr>
                        <a:t> Abids</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D</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300" b="1" i="0" u="none" strike="noStrike" dirty="0">
                          <a:solidFill>
                            <a:srgbClr val="000000"/>
                          </a:solidFill>
                          <a:effectLst/>
                          <a:latin typeface="Century Gothic" panose="020B0502020202020204" pitchFamily="34" charset="0"/>
                        </a:rPr>
                        <a:t>Old Abids L&amp;O PS building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82084">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300" b="1" u="none" strike="noStrike" dirty="0">
                          <a:effectLst/>
                          <a:latin typeface="Century Gothic" panose="020B0502020202020204" pitchFamily="34" charset="0"/>
                        </a:rPr>
                        <a:t> </a:t>
                      </a:r>
                      <a:r>
                        <a:rPr lang="en-IN" sz="1300" b="1" u="none" strike="noStrike" dirty="0" err="1">
                          <a:effectLst/>
                          <a:latin typeface="Century Gothic" panose="020B0502020202020204" pitchFamily="34" charset="0"/>
                        </a:rPr>
                        <a:t>Saifabad</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A</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300" b="1" i="0" u="none" strike="noStrike" dirty="0">
                          <a:solidFill>
                            <a:srgbClr val="000000"/>
                          </a:solidFill>
                          <a:effectLst/>
                          <a:latin typeface="Century Gothic" panose="020B0502020202020204" pitchFamily="34" charset="0"/>
                        </a:rPr>
                        <a:t>Shifted to 3</a:t>
                      </a:r>
                      <a:r>
                        <a:rPr lang="en-IN" sz="1300" b="1" i="0" u="none" strike="noStrike" baseline="30000" dirty="0">
                          <a:solidFill>
                            <a:srgbClr val="000000"/>
                          </a:solidFill>
                          <a:effectLst/>
                          <a:latin typeface="Century Gothic" panose="020B0502020202020204" pitchFamily="34" charset="0"/>
                        </a:rPr>
                        <a:t>rd</a:t>
                      </a:r>
                      <a:r>
                        <a:rPr lang="en-IN" sz="1300" b="1" i="0" u="none" strike="noStrike" dirty="0">
                          <a:solidFill>
                            <a:srgbClr val="000000"/>
                          </a:solidFill>
                          <a:effectLst/>
                          <a:latin typeface="Century Gothic" panose="020B0502020202020204" pitchFamily="34" charset="0"/>
                        </a:rPr>
                        <a:t> floor</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82084">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300" b="1" u="none" strike="noStrike" dirty="0">
                          <a:effectLst/>
                          <a:latin typeface="Century Gothic" panose="020B0502020202020204" pitchFamily="34" charset="0"/>
                        </a:rPr>
                        <a:t> </a:t>
                      </a:r>
                      <a:r>
                        <a:rPr lang="en-IN" sz="1300" b="1" u="none" strike="noStrike" dirty="0" err="1">
                          <a:effectLst/>
                          <a:latin typeface="Century Gothic" panose="020B0502020202020204" pitchFamily="34" charset="0"/>
                        </a:rPr>
                        <a:t>Nampally</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D</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3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541685">
                <a:tc vMerge="1">
                  <a:txBody>
                    <a:bodyPr/>
                    <a:lstStyle/>
                    <a:p>
                      <a:endParaRPr lang="en-IN"/>
                    </a:p>
                  </a:txBody>
                  <a:tcPr/>
                </a:tc>
                <a:tc rowSpan="6">
                  <a:txBody>
                    <a:bodyPr/>
                    <a:lstStyle/>
                    <a:p>
                      <a:pPr algn="ctr" rtl="0" fontAlgn="ctr"/>
                      <a:r>
                        <a:rPr lang="en-IN" sz="1300" b="1" u="none" strike="noStrike" dirty="0">
                          <a:effectLst/>
                          <a:latin typeface="Century Gothic" panose="020B0502020202020204" pitchFamily="34" charset="0"/>
                        </a:rPr>
                        <a:t>ACP, East</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6">
                  <a:txBody>
                    <a:bodyPr/>
                    <a:lstStyle/>
                    <a:p>
                      <a:pPr algn="ctr" rtl="0" fontAlgn="ctr"/>
                      <a:r>
                        <a:rPr lang="en-IN" sz="13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300" b="1" u="none" strike="noStrike" dirty="0">
                          <a:effectLst/>
                          <a:latin typeface="Century Gothic" panose="020B0502020202020204" pitchFamily="34" charset="0"/>
                        </a:rPr>
                        <a:t> </a:t>
                      </a:r>
                      <a:r>
                        <a:rPr lang="en-IN" sz="1300" b="1" u="none" strike="noStrike" dirty="0" err="1">
                          <a:effectLst/>
                          <a:latin typeface="Century Gothic" panose="020B0502020202020204" pitchFamily="34" charset="0"/>
                        </a:rPr>
                        <a:t>Kachiguda</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D</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300" b="1" i="0" u="none" strike="noStrike" dirty="0">
                          <a:solidFill>
                            <a:srgbClr val="FF0000"/>
                          </a:solidFill>
                          <a:effectLst/>
                          <a:latin typeface="Century Gothic" panose="020B0502020202020204" pitchFamily="34" charset="0"/>
                        </a:rPr>
                        <a:t>Old Tr. PS </a:t>
                      </a:r>
                      <a:r>
                        <a:rPr lang="en-IN" sz="1300" b="1" i="0" u="none" strike="noStrike" dirty="0" err="1">
                          <a:solidFill>
                            <a:srgbClr val="FF0000"/>
                          </a:solidFill>
                          <a:effectLst/>
                          <a:latin typeface="Century Gothic" panose="020B0502020202020204" pitchFamily="34" charset="0"/>
                        </a:rPr>
                        <a:t>Kachiguda</a:t>
                      </a:r>
                      <a:r>
                        <a:rPr lang="en-IN" sz="1300" b="1" i="0" u="none" strike="noStrike" dirty="0">
                          <a:solidFill>
                            <a:srgbClr val="FF0000"/>
                          </a:solidFill>
                          <a:effectLst/>
                          <a:latin typeface="Century Gothic" panose="020B0502020202020204" pitchFamily="34" charset="0"/>
                        </a:rPr>
                        <a:t> At </a:t>
                      </a:r>
                      <a:r>
                        <a:rPr lang="en-IN" sz="1300" b="1" i="0" u="none" strike="noStrike" dirty="0" err="1">
                          <a:solidFill>
                            <a:srgbClr val="FF0000"/>
                          </a:solidFill>
                          <a:effectLst/>
                          <a:latin typeface="Century Gothic" panose="020B0502020202020204" pitchFamily="34" charset="0"/>
                        </a:rPr>
                        <a:t>Nimboliadda</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541685">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300" b="1" u="none" strike="noStrike" dirty="0">
                          <a:solidFill>
                            <a:srgbClr val="FF0000"/>
                          </a:solidFill>
                          <a:effectLst/>
                          <a:latin typeface="Century Gothic" panose="020B0502020202020204" pitchFamily="34" charset="0"/>
                        </a:rPr>
                        <a:t> </a:t>
                      </a:r>
                      <a:r>
                        <a:rPr lang="en-IN" sz="1300" b="1" u="none" strike="noStrike" dirty="0" err="1">
                          <a:solidFill>
                            <a:srgbClr val="FF0000"/>
                          </a:solidFill>
                          <a:effectLst/>
                          <a:latin typeface="Century Gothic" panose="020B0502020202020204" pitchFamily="34" charset="0"/>
                        </a:rPr>
                        <a:t>Amberpet</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FF0000"/>
                          </a:solidFill>
                          <a:effectLst/>
                          <a:latin typeface="Century Gothic" panose="020B0502020202020204" pitchFamily="34" charset="0"/>
                        </a:rPr>
                        <a:t>D</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1300" b="1" i="0" u="none" strike="noStrike" kern="1200" dirty="0">
                          <a:solidFill>
                            <a:srgbClr val="FF0000"/>
                          </a:solidFill>
                          <a:effectLst/>
                          <a:latin typeface="Century Gothic" panose="020B0502020202020204" pitchFamily="34" charset="0"/>
                          <a:ea typeface="+mn-ea"/>
                          <a:cs typeface="+mn-cs"/>
                        </a:rPr>
                        <a:t>New Tr.PS Of </a:t>
                      </a:r>
                      <a:r>
                        <a:rPr lang="en-US" sz="1300" b="1" i="0" u="none" strike="noStrike" kern="1200" dirty="0" err="1">
                          <a:solidFill>
                            <a:srgbClr val="FF0000"/>
                          </a:solidFill>
                          <a:effectLst/>
                          <a:latin typeface="Century Gothic" panose="020B0502020202020204" pitchFamily="34" charset="0"/>
                          <a:ea typeface="+mn-ea"/>
                          <a:cs typeface="+mn-cs"/>
                        </a:rPr>
                        <a:t>Kachiguda</a:t>
                      </a:r>
                      <a:endParaRPr lang="en-US" sz="1300" b="1" i="0" u="none" strike="noStrike" kern="1200" dirty="0">
                        <a:solidFill>
                          <a:srgbClr val="FF0000"/>
                        </a:solidFill>
                        <a:effectLst/>
                        <a:latin typeface="Century Gothic" panose="020B0502020202020204" pitchFamily="34" charset="0"/>
                        <a:ea typeface="+mn-ea"/>
                        <a:cs typeface="+mn-cs"/>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531723">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300" b="1" u="none" strike="noStrike" dirty="0">
                          <a:solidFill>
                            <a:srgbClr val="FF0000"/>
                          </a:solidFill>
                          <a:effectLst/>
                          <a:latin typeface="Century Gothic" panose="020B0502020202020204" pitchFamily="34" charset="0"/>
                        </a:rPr>
                        <a:t> </a:t>
                      </a:r>
                      <a:r>
                        <a:rPr lang="en-IN" sz="1300" b="1" u="none" strike="noStrike" dirty="0" err="1">
                          <a:solidFill>
                            <a:srgbClr val="FF0000"/>
                          </a:solidFill>
                          <a:effectLst/>
                          <a:latin typeface="Century Gothic" panose="020B0502020202020204" pitchFamily="34" charset="0"/>
                        </a:rPr>
                        <a:t>Nallakunta</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FF0000"/>
                          </a:solidFill>
                          <a:effectLst/>
                          <a:latin typeface="Century Gothic" panose="020B0502020202020204" pitchFamily="34" charset="0"/>
                        </a:rPr>
                        <a:t>C</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pt-BR" sz="1300" b="1" i="0" u="none" strike="noStrike" dirty="0">
                          <a:solidFill>
                            <a:srgbClr val="FF0000"/>
                          </a:solidFill>
                          <a:effectLst/>
                          <a:latin typeface="Century Gothic" panose="020B0502020202020204" pitchFamily="34" charset="0"/>
                        </a:rPr>
                        <a:t>In L&amp;O O.U. PS Premises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429090">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300" b="1" u="none" strike="noStrike" dirty="0">
                          <a:effectLst/>
                          <a:latin typeface="Century Gothic" panose="020B0502020202020204" pitchFamily="34" charset="0"/>
                        </a:rPr>
                        <a:t> </a:t>
                      </a:r>
                      <a:r>
                        <a:rPr lang="en-IN" sz="1300" b="1" u="none" strike="noStrike" dirty="0" err="1">
                          <a:effectLst/>
                          <a:latin typeface="Century Gothic" panose="020B0502020202020204" pitchFamily="34" charset="0"/>
                        </a:rPr>
                        <a:t>Sulthanbazar</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Century Gothic" panose="020B0502020202020204" pitchFamily="34" charset="0"/>
                        </a:rPr>
                        <a:t>B</a:t>
                      </a:r>
                      <a:endParaRPr lang="en-IN" sz="13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3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403605">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300" b="1" u="none" strike="noStrike" dirty="0">
                          <a:solidFill>
                            <a:srgbClr val="FF0000"/>
                          </a:solidFill>
                          <a:effectLst/>
                          <a:latin typeface="Century Gothic" panose="020B0502020202020204" pitchFamily="34" charset="0"/>
                        </a:rPr>
                        <a:t> </a:t>
                      </a:r>
                      <a:r>
                        <a:rPr lang="en-IN" sz="1300" b="1" u="none" strike="noStrike" dirty="0" err="1">
                          <a:solidFill>
                            <a:srgbClr val="FF0000"/>
                          </a:solidFill>
                          <a:effectLst/>
                          <a:latin typeface="Century Gothic" panose="020B0502020202020204" pitchFamily="34" charset="0"/>
                        </a:rPr>
                        <a:t>Narayanguda</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FF0000"/>
                          </a:solidFill>
                          <a:effectLst/>
                          <a:latin typeface="Century Gothic" panose="020B0502020202020204" pitchFamily="34" charset="0"/>
                        </a:rPr>
                        <a:t>D</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300" b="1" i="0" u="none" strike="noStrike" dirty="0">
                          <a:solidFill>
                            <a:srgbClr val="FF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442501">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300" b="1" u="none" strike="noStrike" dirty="0">
                          <a:solidFill>
                            <a:srgbClr val="FF0000"/>
                          </a:solidFill>
                          <a:effectLst/>
                          <a:latin typeface="Century Gothic" panose="020B0502020202020204" pitchFamily="34" charset="0"/>
                        </a:rPr>
                        <a:t> </a:t>
                      </a:r>
                      <a:r>
                        <a:rPr lang="en-IN" sz="1300" b="1" u="none" strike="noStrike" dirty="0" err="1">
                          <a:solidFill>
                            <a:srgbClr val="FF0000"/>
                          </a:solidFill>
                          <a:effectLst/>
                          <a:latin typeface="Century Gothic" panose="020B0502020202020204" pitchFamily="34" charset="0"/>
                        </a:rPr>
                        <a:t>Chilkalguda</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FF0000"/>
                          </a:solidFill>
                          <a:effectLst/>
                          <a:latin typeface="Century Gothic" panose="020B0502020202020204" pitchFamily="34" charset="0"/>
                        </a:rPr>
                        <a:t>D</a:t>
                      </a:r>
                      <a:endParaRPr lang="en-IN" sz="13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300" b="1" i="0" u="none" strike="noStrike" dirty="0">
                          <a:solidFill>
                            <a:srgbClr val="FF0000"/>
                          </a:solidFill>
                          <a:effectLst/>
                          <a:latin typeface="Century Gothic" panose="020B0502020202020204" pitchFamily="34" charset="0"/>
                        </a:rPr>
                        <a:t>Yet to be Finalised</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811722">
                <a:tc>
                  <a:txBody>
                    <a:bodyPr/>
                    <a:lstStyle/>
                    <a:p>
                      <a:pPr algn="ctr" fontAlgn="ctr"/>
                      <a:endParaRPr lang="en-IN" sz="13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en-US" sz="1300" b="1" i="0" u="none" strike="noStrike" dirty="0">
                          <a:solidFill>
                            <a:schemeClr val="tx1"/>
                          </a:solidFill>
                          <a:effectLst/>
                          <a:latin typeface="Century Gothic" panose="020B0502020202020204" pitchFamily="34" charset="0"/>
                        </a:rPr>
                        <a:t>2-divisions</a:t>
                      </a:r>
                      <a:endParaRPr lang="en-IN" sz="13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3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en-US" sz="1300" b="1" i="0" u="none" strike="noStrike" dirty="0">
                          <a:solidFill>
                            <a:schemeClr val="tx1"/>
                          </a:solidFill>
                          <a:effectLst/>
                          <a:latin typeface="Century Gothic" panose="020B0502020202020204" pitchFamily="34" charset="0"/>
                        </a:rPr>
                        <a:t>10-PS’s</a:t>
                      </a:r>
                      <a:endParaRPr lang="en-IN" sz="13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3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3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77928186"/>
                  </a:ext>
                </a:extLst>
              </a:tr>
            </a:tbl>
          </a:graphicData>
        </a:graphic>
      </p:graphicFrame>
      <p:sp>
        <p:nvSpPr>
          <p:cNvPr id="2" name="TextBox 1">
            <a:extLst>
              <a:ext uri="{FF2B5EF4-FFF2-40B4-BE49-F238E27FC236}">
                <a16:creationId xmlns:a16="http://schemas.microsoft.com/office/drawing/2014/main" id="{48D6B04D-2792-7FFC-E5A8-5BD20BCB355A}"/>
              </a:ext>
            </a:extLst>
          </p:cNvPr>
          <p:cNvSpPr txBox="1"/>
          <p:nvPr/>
        </p:nvSpPr>
        <p:spPr>
          <a:xfrm>
            <a:off x="101602" y="833212"/>
            <a:ext cx="5056993" cy="600164"/>
          </a:xfrm>
          <a:prstGeom prst="rect">
            <a:avLst/>
          </a:prstGeom>
          <a:noFill/>
        </p:spPr>
        <p:txBody>
          <a:bodyPr wrap="square" rtlCol="0">
            <a:spAutoFit/>
          </a:bodyPr>
          <a:lstStyle/>
          <a:p>
            <a:r>
              <a:rPr lang="en-IN" b="1" dirty="0">
                <a:solidFill>
                  <a:srgbClr val="FF0000"/>
                </a:solidFill>
              </a:rPr>
              <a:t>Location of Traffic Zonal Office:  </a:t>
            </a:r>
          </a:p>
          <a:p>
            <a:r>
              <a:rPr lang="en-IN" sz="1500" b="1" dirty="0"/>
              <a:t>2</a:t>
            </a:r>
            <a:r>
              <a:rPr lang="en-IN" sz="1500" b="1" baseline="30000" dirty="0"/>
              <a:t>nd</a:t>
            </a:r>
            <a:r>
              <a:rPr lang="en-IN" sz="1500" b="1" dirty="0"/>
              <a:t> Floor, Traffic complex, </a:t>
            </a:r>
            <a:r>
              <a:rPr lang="en-IN" sz="1500" b="1" dirty="0" err="1"/>
              <a:t>Nampally</a:t>
            </a:r>
            <a:endParaRPr lang="en-IN" sz="1500" dirty="0"/>
          </a:p>
        </p:txBody>
      </p:sp>
    </p:spTree>
    <p:extLst>
      <p:ext uri="{BB962C8B-B14F-4D97-AF65-F5344CB8AC3E}">
        <p14:creationId xmlns:p14="http://schemas.microsoft.com/office/powerpoint/2010/main" val="209885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17842"/>
            <a:ext cx="5886450" cy="523220"/>
          </a:xfrm>
          <a:prstGeom prst="rect">
            <a:avLst/>
          </a:prstGeo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a:spcBef>
                <a:spcPct val="0"/>
              </a:spcBef>
            </a:pPr>
            <a:r>
              <a:rPr lang="en-IN" sz="2800" b="1" cap="all" spc="300" dirty="0">
                <a:solidFill>
                  <a:srgbClr val="002060"/>
                </a:solidFill>
                <a:latin typeface="Bahnschrift SemiBold" pitchFamily="34" charset="0"/>
              </a:rPr>
              <a:t>    Traffic Wing–(DCP-3)</a:t>
            </a:r>
            <a:endParaRPr lang="en-US" sz="2800" b="1" cap="all" spc="300" dirty="0">
              <a:solidFill>
                <a:srgbClr val="002060"/>
              </a:solidFill>
              <a:latin typeface="Bahnschrift SemiBold" pitchFamily="34" charset="0"/>
            </a:endParaRPr>
          </a:p>
        </p:txBody>
      </p:sp>
      <p:pic>
        <p:nvPicPr>
          <p:cNvPr id="4" name="Picture 3"/>
          <p:cNvPicPr>
            <a:picLocks noChangeAspect="1"/>
          </p:cNvPicPr>
          <p:nvPr/>
        </p:nvPicPr>
        <p:blipFill rotWithShape="1">
          <a:blip r:embed="rId2" cstate="print"/>
          <a:srcRect l="8827" t="17216" r="6079" b="15829"/>
          <a:stretch/>
        </p:blipFill>
        <p:spPr>
          <a:xfrm>
            <a:off x="0" y="1225550"/>
            <a:ext cx="5086348" cy="42418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304973621"/>
              </p:ext>
            </p:extLst>
          </p:nvPr>
        </p:nvGraphicFramePr>
        <p:xfrm>
          <a:off x="5204604" y="107352"/>
          <a:ext cx="6828646" cy="6058771"/>
        </p:xfrm>
        <a:graphic>
          <a:graphicData uri="http://schemas.openxmlformats.org/drawingml/2006/table">
            <a:tbl>
              <a:tblPr>
                <a:tableStyleId>{5C22544A-7EE6-4342-B048-85BDC9FD1C3A}</a:tableStyleId>
              </a:tblPr>
              <a:tblGrid>
                <a:gridCol w="802248">
                  <a:extLst>
                    <a:ext uri="{9D8B030D-6E8A-4147-A177-3AD203B41FA5}">
                      <a16:colId xmlns:a16="http://schemas.microsoft.com/office/drawing/2014/main" val="20000"/>
                    </a:ext>
                  </a:extLst>
                </a:gridCol>
                <a:gridCol w="883698">
                  <a:extLst>
                    <a:ext uri="{9D8B030D-6E8A-4147-A177-3AD203B41FA5}">
                      <a16:colId xmlns:a16="http://schemas.microsoft.com/office/drawing/2014/main" val="20001"/>
                    </a:ext>
                  </a:extLst>
                </a:gridCol>
                <a:gridCol w="1102816">
                  <a:extLst>
                    <a:ext uri="{9D8B030D-6E8A-4147-A177-3AD203B41FA5}">
                      <a16:colId xmlns:a16="http://schemas.microsoft.com/office/drawing/2014/main" val="1550378002"/>
                    </a:ext>
                  </a:extLst>
                </a:gridCol>
                <a:gridCol w="1346628">
                  <a:extLst>
                    <a:ext uri="{9D8B030D-6E8A-4147-A177-3AD203B41FA5}">
                      <a16:colId xmlns:a16="http://schemas.microsoft.com/office/drawing/2014/main" val="20002"/>
                    </a:ext>
                  </a:extLst>
                </a:gridCol>
                <a:gridCol w="837584">
                  <a:extLst>
                    <a:ext uri="{9D8B030D-6E8A-4147-A177-3AD203B41FA5}">
                      <a16:colId xmlns:a16="http://schemas.microsoft.com/office/drawing/2014/main" val="1570061691"/>
                    </a:ext>
                  </a:extLst>
                </a:gridCol>
                <a:gridCol w="1855672">
                  <a:extLst>
                    <a:ext uri="{9D8B030D-6E8A-4147-A177-3AD203B41FA5}">
                      <a16:colId xmlns:a16="http://schemas.microsoft.com/office/drawing/2014/main" val="2463516526"/>
                    </a:ext>
                  </a:extLst>
                </a:gridCol>
              </a:tblGrid>
              <a:tr h="752141">
                <a:tc>
                  <a:txBody>
                    <a:bodyPr/>
                    <a:lstStyle/>
                    <a:p>
                      <a:pPr algn="ctr" rtl="0" fontAlgn="ctr"/>
                      <a:r>
                        <a:rPr lang="en-IN" sz="1200" b="1" u="none" strike="noStrike" dirty="0">
                          <a:solidFill>
                            <a:schemeClr val="bg1"/>
                          </a:solidFill>
                          <a:effectLst/>
                          <a:latin typeface="Century Gothic" panose="020B0502020202020204" pitchFamily="34" charset="0"/>
                        </a:rPr>
                        <a:t>Zone</a:t>
                      </a:r>
                      <a:endParaRPr lang="en-IN" sz="12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200" b="1" u="none" strike="noStrike" dirty="0">
                          <a:solidFill>
                            <a:schemeClr val="bg1"/>
                          </a:solidFill>
                          <a:effectLst/>
                          <a:latin typeface="Century Gothic" panose="020B0502020202020204" pitchFamily="34" charset="0"/>
                        </a:rPr>
                        <a:t>Division</a:t>
                      </a:r>
                      <a:endParaRPr lang="en-IN" sz="12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200" b="1" i="0" u="none" strike="noStrike" dirty="0">
                          <a:solidFill>
                            <a:schemeClr val="bg1"/>
                          </a:solidFill>
                          <a:effectLst/>
                          <a:latin typeface="Century Gothic" panose="020B0502020202020204" pitchFamily="34" charset="0"/>
                        </a:rPr>
                        <a:t>Location Of ACP Office</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200" b="1" u="none" strike="noStrike" dirty="0">
                          <a:solidFill>
                            <a:schemeClr val="bg1"/>
                          </a:solidFill>
                          <a:effectLst/>
                          <a:latin typeface="Century Gothic" panose="020B0502020202020204" pitchFamily="34" charset="0"/>
                        </a:rPr>
                        <a:t>Traffic Police Stations</a:t>
                      </a:r>
                      <a:endParaRPr lang="en-IN" sz="12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US" sz="1200" b="1" i="0" u="none" strike="noStrike" dirty="0">
                          <a:solidFill>
                            <a:schemeClr val="bg1"/>
                          </a:solidFill>
                          <a:effectLst/>
                          <a:latin typeface="Century Gothic" panose="020B0502020202020204" pitchFamily="34" charset="0"/>
                        </a:rPr>
                        <a:t>Category Of Police Stations</a:t>
                      </a:r>
                      <a:endParaRPr lang="en-IN" sz="1200" b="1" i="0" u="none" strike="noStrike" dirty="0">
                        <a:solidFill>
                          <a:schemeClr val="bg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rtl="0" fontAlgn="ctr"/>
                      <a:r>
                        <a:rPr lang="en-IN" sz="1200" b="1" i="0" u="none" strike="noStrike" dirty="0">
                          <a:solidFill>
                            <a:schemeClr val="bg1"/>
                          </a:solidFill>
                          <a:effectLst/>
                          <a:latin typeface="Century Gothic" panose="020B0502020202020204" pitchFamily="34" charset="0"/>
                        </a:rPr>
                        <a:t>Location Of PS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300421">
                <a:tc rowSpan="11">
                  <a:txBody>
                    <a:bodyPr/>
                    <a:lstStyle/>
                    <a:p>
                      <a:pPr algn="ctr" fontAlgn="ctr"/>
                      <a:r>
                        <a:rPr lang="en-IN" sz="1200" b="1" u="none" strike="noStrike" dirty="0">
                          <a:solidFill>
                            <a:srgbClr val="FF0000"/>
                          </a:solidFill>
                          <a:effectLst/>
                          <a:latin typeface="Century Gothic" panose="020B0502020202020204" pitchFamily="34" charset="0"/>
                        </a:rPr>
                        <a:t>DCP-3</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4">
                  <a:txBody>
                    <a:bodyPr/>
                    <a:lstStyle/>
                    <a:p>
                      <a:pPr algn="ctr" rtl="0" fontAlgn="ctr"/>
                      <a:r>
                        <a:rPr lang="en-IN" sz="1200" b="1" u="none" strike="noStrike" dirty="0">
                          <a:solidFill>
                            <a:srgbClr val="FF0000"/>
                          </a:solidFill>
                          <a:effectLst/>
                          <a:latin typeface="Century Gothic" panose="020B0502020202020204" pitchFamily="34" charset="0"/>
                        </a:rPr>
                        <a:t>ACP, South West</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4">
                  <a:txBody>
                    <a:bodyPr/>
                    <a:lstStyle/>
                    <a:p>
                      <a:pPr algn="ctr" rtl="0" fontAlgn="ctr"/>
                      <a:r>
                        <a:rPr lang="en-IN" sz="1200" b="1" i="0" u="none" strike="noStrike" dirty="0">
                          <a:solidFill>
                            <a:schemeClr val="tx1"/>
                          </a:solidFill>
                          <a:effectLst/>
                          <a:latin typeface="Century Gothic" panose="020B0502020202020204" pitchFamily="34" charset="0"/>
                        </a:rPr>
                        <a:t>Existing ( At </a:t>
                      </a:r>
                      <a:r>
                        <a:rPr lang="en-IN" sz="1200" b="1" i="0" u="none" strike="noStrike" dirty="0" err="1">
                          <a:solidFill>
                            <a:schemeClr val="tx1"/>
                          </a:solidFill>
                          <a:effectLst/>
                          <a:latin typeface="Century Gothic" panose="020B0502020202020204" pitchFamily="34" charset="0"/>
                        </a:rPr>
                        <a:t>Goshamahal</a:t>
                      </a:r>
                      <a:r>
                        <a:rPr lang="en-IN" sz="1200" b="1" i="0" u="none" strike="noStrike" dirty="0">
                          <a:solidFill>
                            <a:schemeClr val="tx1"/>
                          </a:solidFill>
                          <a:effectLst/>
                          <a:latin typeface="Century Gothic" panose="020B0502020202020204" pitchFamily="34" charset="0"/>
                        </a:rPr>
                        <a:t> TTI)</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200" b="1" u="none" strike="noStrike" dirty="0">
                          <a:effectLst/>
                          <a:latin typeface="Century Gothic" panose="020B0502020202020204" pitchFamily="34" charset="0"/>
                        </a:rPr>
                        <a:t> Asif Nagar</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000000"/>
                          </a:solidFill>
                          <a:effectLst/>
                          <a:latin typeface="Century Gothic" panose="020B0502020202020204" pitchFamily="34" charset="0"/>
                        </a:rPr>
                        <a:t>D</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2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11705">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200" b="1" u="none" strike="noStrike" dirty="0">
                          <a:solidFill>
                            <a:srgbClr val="FF0000"/>
                          </a:solidFill>
                          <a:effectLst/>
                          <a:latin typeface="Century Gothic" panose="020B0502020202020204" pitchFamily="34" charset="0"/>
                        </a:rPr>
                        <a:t> </a:t>
                      </a:r>
                      <a:r>
                        <a:rPr lang="en-IN" sz="1200" b="1" u="none" strike="noStrike" dirty="0" err="1">
                          <a:solidFill>
                            <a:srgbClr val="FF0000"/>
                          </a:solidFill>
                          <a:effectLst/>
                          <a:latin typeface="Century Gothic" panose="020B0502020202020204" pitchFamily="34" charset="0"/>
                        </a:rPr>
                        <a:t>Tolichowki</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FF0000"/>
                          </a:solidFill>
                          <a:effectLst/>
                          <a:latin typeface="Century Gothic" panose="020B0502020202020204" pitchFamily="34" charset="0"/>
                        </a:rPr>
                        <a:t>D</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chemeClr val="tx1"/>
                          </a:solidFill>
                          <a:effectLst/>
                          <a:latin typeface="Century Gothic" panose="020B0502020202020204" pitchFamily="34" charset="0"/>
                        </a:rPr>
                        <a:t>Old Golconda L&amp;O Police </a:t>
                      </a:r>
                      <a:r>
                        <a:rPr lang="en-US" sz="1200" b="1" i="0" u="none" strike="noStrike" dirty="0" err="1">
                          <a:solidFill>
                            <a:schemeClr val="tx1"/>
                          </a:solidFill>
                          <a:effectLst/>
                          <a:latin typeface="Century Gothic" panose="020B0502020202020204" pitchFamily="34" charset="0"/>
                        </a:rPr>
                        <a:t>stationxisting</a:t>
                      </a:r>
                      <a:endParaRPr lang="en-IN" sz="12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18435">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200" b="1" u="none" strike="noStrike" dirty="0">
                          <a:solidFill>
                            <a:srgbClr val="FF0000"/>
                          </a:solidFill>
                          <a:effectLst/>
                          <a:latin typeface="Century Gothic" panose="020B0502020202020204" pitchFamily="34" charset="0"/>
                        </a:rPr>
                        <a:t> Langar House</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FF0000"/>
                          </a:solidFill>
                          <a:effectLst/>
                          <a:latin typeface="Century Gothic" panose="020B0502020202020204" pitchFamily="34" charset="0"/>
                        </a:rPr>
                        <a:t>B</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pt-BR" sz="1200" b="1" i="0" u="none" strike="noStrike" dirty="0">
                          <a:solidFill>
                            <a:srgbClr val="FF0000"/>
                          </a:solidFill>
                          <a:effectLst/>
                          <a:latin typeface="Century Gothic" panose="020B0502020202020204" pitchFamily="34" charset="0"/>
                        </a:rPr>
                        <a:t>Old Kulsumpura L&amp;O PS</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16700">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200" b="1" u="none" strike="noStrike" dirty="0">
                          <a:effectLst/>
                          <a:latin typeface="Century Gothic" panose="020B0502020202020204" pitchFamily="34" charset="0"/>
                        </a:rPr>
                        <a:t> </a:t>
                      </a:r>
                      <a:r>
                        <a:rPr lang="en-IN" sz="1200" b="1" u="none" strike="noStrike" dirty="0" err="1">
                          <a:effectLst/>
                          <a:latin typeface="Century Gothic" panose="020B0502020202020204" pitchFamily="34" charset="0"/>
                        </a:rPr>
                        <a:t>Goshamahal</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000000"/>
                          </a:solidFill>
                          <a:effectLst/>
                          <a:latin typeface="Century Gothic" panose="020B0502020202020204" pitchFamily="34" charset="0"/>
                        </a:rPr>
                        <a:t>B</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298152">
                <a:tc vMerge="1">
                  <a:txBody>
                    <a:bodyPr/>
                    <a:lstStyle/>
                    <a:p>
                      <a:endParaRPr lang="en-IN"/>
                    </a:p>
                  </a:txBody>
                  <a:tcPr/>
                </a:tc>
                <a:tc rowSpan="4">
                  <a:txBody>
                    <a:bodyPr/>
                    <a:lstStyle/>
                    <a:p>
                      <a:pPr algn="ctr" rtl="0" fontAlgn="ctr"/>
                      <a:r>
                        <a:rPr lang="en-IN" sz="1200" b="1" u="none" strike="noStrike" dirty="0">
                          <a:effectLst/>
                          <a:latin typeface="Century Gothic" panose="020B0502020202020204" pitchFamily="34" charset="0"/>
                        </a:rPr>
                        <a:t>ACP, South</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4">
                  <a:txBody>
                    <a:bodyPr/>
                    <a:lstStyle/>
                    <a:p>
                      <a:pPr algn="ctr" rtl="0" fontAlgn="ctr"/>
                      <a:r>
                        <a:rPr lang="en-IN" sz="12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200" b="1" u="none" strike="noStrike" dirty="0">
                          <a:effectLst/>
                          <a:latin typeface="Century Gothic" panose="020B0502020202020204" pitchFamily="34" charset="0"/>
                        </a:rPr>
                        <a:t> </a:t>
                      </a:r>
                      <a:r>
                        <a:rPr lang="en-IN" sz="1200" b="1" u="none" strike="noStrike" dirty="0" err="1">
                          <a:effectLst/>
                          <a:latin typeface="Century Gothic" panose="020B0502020202020204" pitchFamily="34" charset="0"/>
                        </a:rPr>
                        <a:t>Mirchowk</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000000"/>
                          </a:solidFill>
                          <a:effectLst/>
                          <a:latin typeface="Century Gothic" panose="020B0502020202020204" pitchFamily="34" charset="0"/>
                        </a:rPr>
                        <a:t>D</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311704">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200" b="1" u="none" strike="noStrike" dirty="0">
                          <a:effectLst/>
                          <a:latin typeface="Century Gothic" panose="020B0502020202020204" pitchFamily="34" charset="0"/>
                        </a:rPr>
                        <a:t> Charminar</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000000"/>
                          </a:solidFill>
                          <a:effectLst/>
                          <a:latin typeface="Century Gothic" panose="020B0502020202020204" pitchFamily="34" charset="0"/>
                        </a:rPr>
                        <a:t>C</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27104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200" b="1" u="none" strike="noStrike" dirty="0">
                          <a:solidFill>
                            <a:srgbClr val="FF0000"/>
                          </a:solidFill>
                          <a:effectLst/>
                          <a:latin typeface="Century Gothic" panose="020B0502020202020204" pitchFamily="34" charset="0"/>
                        </a:rPr>
                        <a:t> </a:t>
                      </a:r>
                      <a:r>
                        <a:rPr lang="en-IN" sz="1200" b="1" u="none" strike="noStrike" dirty="0" err="1">
                          <a:solidFill>
                            <a:srgbClr val="FF0000"/>
                          </a:solidFill>
                          <a:effectLst/>
                          <a:latin typeface="Century Gothic" panose="020B0502020202020204" pitchFamily="34" charset="0"/>
                        </a:rPr>
                        <a:t>Bahadurpura</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FF0000"/>
                          </a:solidFill>
                          <a:effectLst/>
                          <a:latin typeface="Century Gothic" panose="020B0502020202020204" pitchFamily="34" charset="0"/>
                        </a:rPr>
                        <a:t>D</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200" b="1" i="0" u="none" strike="noStrike" dirty="0" err="1">
                          <a:solidFill>
                            <a:srgbClr val="FF0000"/>
                          </a:solidFill>
                          <a:effectLst/>
                          <a:latin typeface="Century Gothic" panose="020B0502020202020204" pitchFamily="34" charset="0"/>
                        </a:rPr>
                        <a:t>Bahadurpura</a:t>
                      </a:r>
                      <a:r>
                        <a:rPr lang="en-IN" sz="1200" b="1" i="0" u="none" strike="noStrike" dirty="0">
                          <a:solidFill>
                            <a:srgbClr val="FF0000"/>
                          </a:solidFill>
                          <a:effectLst/>
                          <a:latin typeface="Century Gothic" panose="020B0502020202020204" pitchFamily="34" charset="0"/>
                        </a:rPr>
                        <a:t> Police Lines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332032">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200" b="1" u="none" strike="noStrike" dirty="0">
                          <a:effectLst/>
                          <a:latin typeface="Century Gothic" panose="020B0502020202020204" pitchFamily="34" charset="0"/>
                        </a:rPr>
                        <a:t> </a:t>
                      </a:r>
                      <a:r>
                        <a:rPr lang="en-IN" sz="1200" b="1" u="none" strike="noStrike" dirty="0" err="1">
                          <a:effectLst/>
                          <a:latin typeface="Century Gothic" panose="020B0502020202020204" pitchFamily="34" charset="0"/>
                        </a:rPr>
                        <a:t>Falaknuma</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000000"/>
                          </a:solidFill>
                          <a:effectLst/>
                          <a:latin typeface="Century Gothic" panose="020B0502020202020204" pitchFamily="34" charset="0"/>
                        </a:rPr>
                        <a:t>C</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793706">
                <a:tc vMerge="1">
                  <a:txBody>
                    <a:bodyPr/>
                    <a:lstStyle/>
                    <a:p>
                      <a:endParaRPr lang="en-IN"/>
                    </a:p>
                  </a:txBody>
                  <a:tcPr/>
                </a:tc>
                <a:tc rowSpan="3">
                  <a:txBody>
                    <a:bodyPr/>
                    <a:lstStyle/>
                    <a:p>
                      <a:pPr algn="ctr" rtl="0" fontAlgn="ctr"/>
                      <a:r>
                        <a:rPr lang="en-IN" sz="1200" b="1" u="none" strike="noStrike" dirty="0">
                          <a:solidFill>
                            <a:srgbClr val="FF0000"/>
                          </a:solidFill>
                          <a:effectLst/>
                          <a:latin typeface="Century Gothic" panose="020B0502020202020204" pitchFamily="34" charset="0"/>
                        </a:rPr>
                        <a:t>ACP, South East</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ctr" rtl="0" fontAlgn="ctr"/>
                      <a:r>
                        <a:rPr lang="en-US" sz="1200" b="1" i="0" u="none" strike="noStrike" dirty="0">
                          <a:solidFill>
                            <a:srgbClr val="FF0000"/>
                          </a:solidFill>
                          <a:effectLst/>
                          <a:latin typeface="Century Gothic" panose="020B0502020202020204" pitchFamily="34" charset="0"/>
                        </a:rPr>
                        <a:t>1st Floor, </a:t>
                      </a:r>
                      <a:r>
                        <a:rPr lang="en-US" sz="1200" b="1" i="0" u="none" strike="noStrike" dirty="0" err="1">
                          <a:solidFill>
                            <a:srgbClr val="FF0000"/>
                          </a:solidFill>
                          <a:effectLst/>
                          <a:latin typeface="Century Gothic" panose="020B0502020202020204" pitchFamily="34" charset="0"/>
                        </a:rPr>
                        <a:t>Bandlaguda</a:t>
                      </a:r>
                      <a:r>
                        <a:rPr lang="en-US" sz="1200" b="1" i="0" u="none" strike="noStrike" dirty="0">
                          <a:solidFill>
                            <a:srgbClr val="FF0000"/>
                          </a:solidFill>
                          <a:effectLst/>
                          <a:latin typeface="Century Gothic" panose="020B0502020202020204" pitchFamily="34" charset="0"/>
                        </a:rPr>
                        <a:t> Sub-Control out post building</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rtl="0" fontAlgn="ctr"/>
                      <a:r>
                        <a:rPr lang="en-IN" sz="1200" b="1" u="none" strike="noStrike" dirty="0">
                          <a:solidFill>
                            <a:srgbClr val="FF0000"/>
                          </a:solidFill>
                          <a:effectLst/>
                          <a:latin typeface="Century Gothic" panose="020B0502020202020204" pitchFamily="34" charset="0"/>
                        </a:rPr>
                        <a:t> Santosh   </a:t>
                      </a:r>
                    </a:p>
                    <a:p>
                      <a:pPr algn="l" rtl="0" fontAlgn="ctr"/>
                      <a:r>
                        <a:rPr lang="en-IN" sz="1200" b="1" u="none" strike="noStrike" dirty="0">
                          <a:solidFill>
                            <a:srgbClr val="FF0000"/>
                          </a:solidFill>
                          <a:effectLst/>
                          <a:latin typeface="Century Gothic" panose="020B0502020202020204" pitchFamily="34" charset="0"/>
                        </a:rPr>
                        <a:t> Nagar</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FF0000"/>
                          </a:solidFill>
                          <a:effectLst/>
                          <a:latin typeface="Century Gothic" panose="020B0502020202020204" pitchFamily="34" charset="0"/>
                        </a:rPr>
                        <a:t>D</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1200" b="1" i="0" u="none" strike="noStrike" kern="1200" baseline="0" dirty="0">
                          <a:solidFill>
                            <a:srgbClr val="FF0000"/>
                          </a:solidFill>
                          <a:latin typeface="Century Gothic" panose="020B0502020202020204" pitchFamily="34" charset="0"/>
                          <a:ea typeface="+mn-ea"/>
                          <a:cs typeface="+mn-cs"/>
                        </a:rPr>
                        <a:t>Old PS Saidabad Community Hall, SBI Colony, Saidabad</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1081900">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200" b="1" u="none" strike="noStrike" dirty="0">
                          <a:solidFill>
                            <a:srgbClr val="FF0000"/>
                          </a:solidFill>
                          <a:effectLst/>
                          <a:latin typeface="Century Gothic" panose="020B0502020202020204" pitchFamily="34" charset="0"/>
                        </a:rPr>
                        <a:t> </a:t>
                      </a:r>
                      <a:r>
                        <a:rPr lang="en-IN" sz="1200" b="1" u="none" strike="noStrike" dirty="0" err="1">
                          <a:solidFill>
                            <a:srgbClr val="FF0000"/>
                          </a:solidFill>
                          <a:effectLst/>
                          <a:latin typeface="Century Gothic" panose="020B0502020202020204" pitchFamily="34" charset="0"/>
                        </a:rPr>
                        <a:t>Chandrayangutta</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FF0000"/>
                          </a:solidFill>
                          <a:effectLst/>
                          <a:latin typeface="Century Gothic" panose="020B0502020202020204" pitchFamily="34" charset="0"/>
                        </a:rPr>
                        <a:t>D</a:t>
                      </a:r>
                      <a:endParaRPr lang="en-IN" sz="1200" b="1" i="0" u="none" strike="noStrike" dirty="0">
                        <a:solidFill>
                          <a:srgbClr val="FF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US" sz="1200" b="1" i="0" u="none" strike="noStrike" kern="1200" baseline="0" dirty="0">
                          <a:solidFill>
                            <a:srgbClr val="FF0000"/>
                          </a:solidFill>
                          <a:latin typeface="Century Gothic" panose="020B0502020202020204" pitchFamily="34" charset="0"/>
                          <a:ea typeface="+mn-ea"/>
                          <a:cs typeface="+mn-cs"/>
                        </a:rPr>
                        <a:t>Old Outpost Of </a:t>
                      </a:r>
                      <a:r>
                        <a:rPr lang="en-US" sz="1200" b="1" i="0" u="none" strike="noStrike" kern="1200" baseline="0" dirty="0" err="1">
                          <a:solidFill>
                            <a:srgbClr val="FF0000"/>
                          </a:solidFill>
                          <a:latin typeface="Century Gothic" panose="020B0502020202020204" pitchFamily="34" charset="0"/>
                          <a:ea typeface="+mn-ea"/>
                          <a:cs typeface="+mn-cs"/>
                        </a:rPr>
                        <a:t>Bandlaguda</a:t>
                      </a:r>
                      <a:r>
                        <a:rPr lang="en-US" sz="1200" b="1" i="0" u="none" strike="noStrike" kern="1200" baseline="0" dirty="0">
                          <a:solidFill>
                            <a:srgbClr val="FF0000"/>
                          </a:solidFill>
                          <a:latin typeface="Century Gothic" panose="020B0502020202020204" pitchFamily="34" charset="0"/>
                          <a:ea typeface="+mn-ea"/>
                          <a:cs typeface="+mn-cs"/>
                        </a:rPr>
                        <a:t> PS In Front Of New </a:t>
                      </a:r>
                      <a:r>
                        <a:rPr lang="en-US" sz="1200" b="1" i="0" u="none" strike="noStrike" kern="1200" baseline="0" dirty="0" err="1">
                          <a:solidFill>
                            <a:srgbClr val="FF0000"/>
                          </a:solidFill>
                          <a:latin typeface="Century Gothic" panose="020B0502020202020204" pitchFamily="34" charset="0"/>
                          <a:ea typeface="+mn-ea"/>
                          <a:cs typeface="+mn-cs"/>
                        </a:rPr>
                        <a:t>Bandlaguda</a:t>
                      </a:r>
                      <a:r>
                        <a:rPr lang="en-US" sz="1200" b="1" i="0" u="none" strike="noStrike" kern="1200" baseline="0" dirty="0">
                          <a:solidFill>
                            <a:srgbClr val="FF0000"/>
                          </a:solidFill>
                          <a:latin typeface="Century Gothic" panose="020B0502020202020204" pitchFamily="34" charset="0"/>
                          <a:ea typeface="+mn-ea"/>
                          <a:cs typeface="+mn-cs"/>
                        </a:rPr>
                        <a:t> L&amp;O PS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378987">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l" rtl="0" fontAlgn="ctr"/>
                      <a:r>
                        <a:rPr lang="en-IN" sz="1200" b="1" u="none" strike="noStrike" dirty="0">
                          <a:effectLst/>
                          <a:latin typeface="Century Gothic" panose="020B0502020202020204" pitchFamily="34" charset="0"/>
                        </a:rPr>
                        <a:t> </a:t>
                      </a:r>
                      <a:r>
                        <a:rPr lang="en-IN" sz="1200" b="1" u="none" strike="noStrike" dirty="0" err="1">
                          <a:effectLst/>
                          <a:latin typeface="Century Gothic" panose="020B0502020202020204" pitchFamily="34" charset="0"/>
                        </a:rPr>
                        <a:t>Malakpet</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200" b="1" i="0" u="none" strike="noStrike" dirty="0">
                          <a:solidFill>
                            <a:srgbClr val="000000"/>
                          </a:solidFill>
                          <a:effectLst/>
                          <a:latin typeface="Century Gothic" panose="020B0502020202020204" pitchFamily="34" charset="0"/>
                        </a:rPr>
                        <a:t>B</a:t>
                      </a:r>
                      <a:endParaRPr lang="en-IN" sz="1200" b="1" i="0" u="none" strike="noStrike" dirty="0">
                        <a:solidFill>
                          <a:srgbClr val="000000"/>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ctr"/>
                      <a:r>
                        <a:rPr lang="en-IN" sz="1200" b="1" i="0" u="none" strike="noStrike" dirty="0">
                          <a:solidFill>
                            <a:srgbClr val="000000"/>
                          </a:solidFill>
                          <a:effectLst/>
                          <a:latin typeface="Century Gothic" panose="020B0502020202020204" pitchFamily="34" charset="0"/>
                        </a:rPr>
                        <a:t>Existing</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435453">
                <a:tc>
                  <a:txBody>
                    <a:bodyPr/>
                    <a:lstStyle/>
                    <a:p>
                      <a:pPr algn="ctr" fontAlgn="ctr"/>
                      <a:r>
                        <a:rPr lang="en-IN" sz="1200" b="1" i="0" u="none" strike="noStrike" dirty="0">
                          <a:solidFill>
                            <a:schemeClr val="tx1"/>
                          </a:solidFill>
                          <a:effectLst/>
                          <a:latin typeface="Century Gothic" panose="020B0502020202020204" pitchFamily="34" charset="0"/>
                        </a:rPr>
                        <a:t>3-divisions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2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2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l" rtl="0" fontAlgn="ctr"/>
                      <a:r>
                        <a:rPr lang="en-IN" sz="1200" b="1" i="0" u="none" strike="noStrike" dirty="0">
                          <a:solidFill>
                            <a:schemeClr val="tx1"/>
                          </a:solidFill>
                          <a:effectLst/>
                          <a:latin typeface="Century Gothic" panose="020B0502020202020204" pitchFamily="34" charset="0"/>
                        </a:rPr>
                        <a:t>11-PS’s</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2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tc>
                  <a:txBody>
                    <a:bodyPr/>
                    <a:lstStyle/>
                    <a:p>
                      <a:pPr algn="ctr" rtl="0" fontAlgn="ctr"/>
                      <a:endParaRPr lang="en-IN" sz="1200" b="1" i="0" u="none" strike="noStrike" dirty="0">
                        <a:solidFill>
                          <a:schemeClr val="tx1"/>
                        </a:solidFill>
                        <a:effectLst/>
                        <a:latin typeface="Century Gothic" panose="020B0502020202020204" pitchFamily="34" charset="0"/>
                      </a:endParaRP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312190156"/>
                  </a:ext>
                </a:extLst>
              </a:tr>
            </a:tbl>
          </a:graphicData>
        </a:graphic>
      </p:graphicFrame>
      <p:sp>
        <p:nvSpPr>
          <p:cNvPr id="2" name="TextBox 1">
            <a:extLst>
              <a:ext uri="{FF2B5EF4-FFF2-40B4-BE49-F238E27FC236}">
                <a16:creationId xmlns:a16="http://schemas.microsoft.com/office/drawing/2014/main" id="{BC2607E8-6BAC-2DE2-F2C0-2A73307A006C}"/>
              </a:ext>
            </a:extLst>
          </p:cNvPr>
          <p:cNvSpPr txBox="1"/>
          <p:nvPr/>
        </p:nvSpPr>
        <p:spPr>
          <a:xfrm>
            <a:off x="158749" y="902384"/>
            <a:ext cx="4649039" cy="646331"/>
          </a:xfrm>
          <a:prstGeom prst="rect">
            <a:avLst/>
          </a:prstGeom>
          <a:noFill/>
        </p:spPr>
        <p:txBody>
          <a:bodyPr wrap="square" rtlCol="0">
            <a:spAutoFit/>
          </a:bodyPr>
          <a:lstStyle/>
          <a:p>
            <a:r>
              <a:rPr lang="en-IN" b="1" dirty="0">
                <a:solidFill>
                  <a:srgbClr val="FF0000"/>
                </a:solidFill>
              </a:rPr>
              <a:t>Location of Traffic Zonal Office &amp; </a:t>
            </a:r>
          </a:p>
          <a:p>
            <a:r>
              <a:rPr lang="en-IN" b="1" dirty="0">
                <a:solidFill>
                  <a:srgbClr val="FF0000"/>
                </a:solidFill>
              </a:rPr>
              <a:t>Addl. DCP Traffic office: </a:t>
            </a:r>
            <a:r>
              <a:rPr lang="en-IN" b="1" dirty="0"/>
              <a:t>At</a:t>
            </a:r>
            <a:r>
              <a:rPr lang="en-IN" b="1" dirty="0">
                <a:solidFill>
                  <a:srgbClr val="FF0000"/>
                </a:solidFill>
              </a:rPr>
              <a:t> </a:t>
            </a:r>
            <a:r>
              <a:rPr lang="en-IN" sz="1500" b="1" dirty="0" err="1"/>
              <a:t>Purani</a:t>
            </a:r>
            <a:r>
              <a:rPr lang="en-IN" sz="1500" b="1" dirty="0"/>
              <a:t> Haveli</a:t>
            </a:r>
          </a:p>
        </p:txBody>
      </p:sp>
    </p:spTree>
    <p:extLst>
      <p:ext uri="{BB962C8B-B14F-4D97-AF65-F5344CB8AC3E}">
        <p14:creationId xmlns:p14="http://schemas.microsoft.com/office/powerpoint/2010/main" val="700357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D0FCDC-0A46-F16B-C27C-ADEC5D84D69B}"/>
              </a:ext>
            </a:extLst>
          </p:cNvPr>
          <p:cNvSpPr txBox="1"/>
          <p:nvPr/>
        </p:nvSpPr>
        <p:spPr>
          <a:xfrm>
            <a:off x="3542581" y="385313"/>
            <a:ext cx="5106838" cy="523220"/>
          </a:xfrm>
          <a:prstGeom prst="rect">
            <a:avLst/>
          </a:prstGeom>
          <a:noFill/>
        </p:spPr>
        <p:txBody>
          <a:bodyPr wrap="square" rtlCol="0">
            <a:spAutoFit/>
          </a:bodyPr>
          <a:lstStyle/>
          <a:p>
            <a:pPr algn="ctr"/>
            <a:r>
              <a:rPr lang="en-IN" sz="2800" b="1" u="sng" dirty="0">
                <a:solidFill>
                  <a:srgbClr val="7030A0"/>
                </a:solidFill>
              </a:rPr>
              <a:t>WOMEN SAFETY WING</a:t>
            </a:r>
          </a:p>
        </p:txBody>
      </p:sp>
      <p:sp>
        <p:nvSpPr>
          <p:cNvPr id="5" name="TextBox 4">
            <a:extLst>
              <a:ext uri="{FF2B5EF4-FFF2-40B4-BE49-F238E27FC236}">
                <a16:creationId xmlns:a16="http://schemas.microsoft.com/office/drawing/2014/main" id="{CC798F7B-FEC0-E3D1-B3C2-166E8C015025}"/>
              </a:ext>
            </a:extLst>
          </p:cNvPr>
          <p:cNvSpPr txBox="1"/>
          <p:nvPr/>
        </p:nvSpPr>
        <p:spPr>
          <a:xfrm>
            <a:off x="552091" y="1069675"/>
            <a:ext cx="10495472" cy="2123658"/>
          </a:xfrm>
          <a:prstGeom prst="rect">
            <a:avLst/>
          </a:prstGeom>
          <a:noFill/>
        </p:spPr>
        <p:txBody>
          <a:bodyPr wrap="square" rtlCol="0">
            <a:spAutoFit/>
          </a:bodyPr>
          <a:lstStyle/>
          <a:p>
            <a:pPr marL="285750" indent="-285750">
              <a:buFont typeface="Arial" panose="020B0604020202020204" pitchFamily="34" charset="0"/>
              <a:buChar char="•"/>
            </a:pPr>
            <a:r>
              <a:rPr lang="en-IN" dirty="0"/>
              <a:t>Main </a:t>
            </a:r>
            <a:r>
              <a:rPr lang="en-IN" dirty="0" err="1"/>
              <a:t>Bharosa</a:t>
            </a:r>
            <a:r>
              <a:rPr lang="en-IN" dirty="0"/>
              <a:t> centre and other</a:t>
            </a:r>
            <a:r>
              <a:rPr lang="en-IN" sz="2400" dirty="0"/>
              <a:t> </a:t>
            </a:r>
            <a:r>
              <a:rPr lang="en-IN" dirty="0" err="1"/>
              <a:t>Bharosa</a:t>
            </a:r>
            <a:r>
              <a:rPr lang="en-IN" dirty="0"/>
              <a:t> centres/Family Counselling Centres</a:t>
            </a:r>
            <a:endParaRPr lang="en-IN" sz="2400" dirty="0"/>
          </a:p>
          <a:p>
            <a:pPr marL="285750" indent="-285750">
              <a:buFont typeface="Arial" panose="020B0604020202020204" pitchFamily="34" charset="0"/>
              <a:buChar char="•"/>
            </a:pPr>
            <a:r>
              <a:rPr lang="en-IN" dirty="0"/>
              <a:t>SHE Teams</a:t>
            </a:r>
          </a:p>
          <a:p>
            <a:pPr marL="285750" indent="-285750">
              <a:buFont typeface="Arial" panose="020B0604020202020204" pitchFamily="34" charset="0"/>
              <a:buChar char="•"/>
            </a:pPr>
            <a:r>
              <a:rPr lang="en-IN" dirty="0"/>
              <a:t>7 Women Police Stations: </a:t>
            </a:r>
          </a:p>
          <a:p>
            <a:pPr lvl="5"/>
            <a:r>
              <a:rPr lang="en-IN" dirty="0"/>
              <a:t>@ 1 in each Zone</a:t>
            </a:r>
          </a:p>
          <a:p>
            <a:pPr lvl="5"/>
            <a:r>
              <a:rPr lang="en-IN" dirty="0"/>
              <a:t>All Category ‘D’</a:t>
            </a:r>
          </a:p>
          <a:p>
            <a:pPr lvl="5"/>
            <a:r>
              <a:rPr lang="en-IN" dirty="0"/>
              <a:t>1 Insp., 2 SIs, 3 ASIs, 6 HCs, 20 PCs   = Total- 32</a:t>
            </a:r>
          </a:p>
          <a:p>
            <a:endParaRPr lang="en-IN" dirty="0"/>
          </a:p>
        </p:txBody>
      </p:sp>
      <p:graphicFrame>
        <p:nvGraphicFramePr>
          <p:cNvPr id="8" name="Table 8">
            <a:extLst>
              <a:ext uri="{FF2B5EF4-FFF2-40B4-BE49-F238E27FC236}">
                <a16:creationId xmlns:a16="http://schemas.microsoft.com/office/drawing/2014/main" id="{D87815A3-32B0-914B-FCF4-31F85AD659A2}"/>
              </a:ext>
            </a:extLst>
          </p:cNvPr>
          <p:cNvGraphicFramePr>
            <a:graphicFrameLocks noGrp="1"/>
          </p:cNvGraphicFramePr>
          <p:nvPr>
            <p:extLst>
              <p:ext uri="{D42A27DB-BD31-4B8C-83A1-F6EECF244321}">
                <p14:modId xmlns:p14="http://schemas.microsoft.com/office/powerpoint/2010/main" val="1142251859"/>
              </p:ext>
            </p:extLst>
          </p:nvPr>
        </p:nvGraphicFramePr>
        <p:xfrm>
          <a:off x="755289" y="3020803"/>
          <a:ext cx="10495471" cy="3063693"/>
        </p:xfrm>
        <a:graphic>
          <a:graphicData uri="http://schemas.openxmlformats.org/drawingml/2006/table">
            <a:tbl>
              <a:tblPr firstRow="1" bandRow="1">
                <a:tableStyleId>{5C22544A-7EE6-4342-B048-85BDC9FD1C3A}</a:tableStyleId>
              </a:tblPr>
              <a:tblGrid>
                <a:gridCol w="10495471">
                  <a:extLst>
                    <a:ext uri="{9D8B030D-6E8A-4147-A177-3AD203B41FA5}">
                      <a16:colId xmlns:a16="http://schemas.microsoft.com/office/drawing/2014/main" val="1813726977"/>
                    </a:ext>
                  </a:extLst>
                </a:gridCol>
              </a:tblGrid>
              <a:tr h="3063693">
                <a:tc>
                  <a:txBody>
                    <a:bodyPr/>
                    <a:lstStyle/>
                    <a:p>
                      <a:pPr marL="285750" indent="-285750">
                        <a:lnSpc>
                          <a:spcPct val="150000"/>
                        </a:lnSpc>
                        <a:buFont typeface="Wingdings" panose="05000000000000000000" pitchFamily="2" charset="2"/>
                        <a:buChar char="q"/>
                      </a:pPr>
                      <a:r>
                        <a:rPr lang="en-IN" dirty="0"/>
                        <a:t>Central Zone Women PS- Located in Old Cybercrime PS, CCS in Old PCR</a:t>
                      </a:r>
                    </a:p>
                    <a:p>
                      <a:pPr marL="285750" indent="-285750">
                        <a:lnSpc>
                          <a:spcPct val="150000"/>
                        </a:lnSpc>
                        <a:buFont typeface="Wingdings" panose="05000000000000000000" pitchFamily="2" charset="2"/>
                        <a:buChar char="q"/>
                      </a:pPr>
                      <a:r>
                        <a:rPr lang="en-IN" dirty="0"/>
                        <a:t>South Zone Women PS- Located in present WPS, South Zone</a:t>
                      </a:r>
                    </a:p>
                    <a:p>
                      <a:pPr marL="285750" indent="-285750">
                        <a:lnSpc>
                          <a:spcPct val="150000"/>
                        </a:lnSpc>
                        <a:buFont typeface="Wingdings" panose="05000000000000000000" pitchFamily="2" charset="2"/>
                        <a:buChar char="q"/>
                      </a:pPr>
                      <a:r>
                        <a:rPr lang="en-IN" dirty="0"/>
                        <a:t>North Zone Women PS- Located in present WPS, North Zone, Begumpet Police Lines</a:t>
                      </a:r>
                    </a:p>
                    <a:p>
                      <a:pPr marL="285750" indent="-285750">
                        <a:lnSpc>
                          <a:spcPct val="150000"/>
                        </a:lnSpc>
                        <a:buFont typeface="Wingdings" panose="05000000000000000000" pitchFamily="2" charset="2"/>
                        <a:buChar char="q"/>
                      </a:pPr>
                      <a:r>
                        <a:rPr lang="en-IN" dirty="0"/>
                        <a:t>West Zone Women PS- Located at Entrance of </a:t>
                      </a:r>
                      <a:r>
                        <a:rPr lang="en-IN" dirty="0" err="1"/>
                        <a:t>Yousufguda</a:t>
                      </a:r>
                      <a:r>
                        <a:rPr lang="en-IN" dirty="0"/>
                        <a:t> 1</a:t>
                      </a:r>
                      <a:r>
                        <a:rPr lang="en-IN" baseline="30000" dirty="0"/>
                        <a:t>st</a:t>
                      </a:r>
                      <a:r>
                        <a:rPr lang="en-IN" dirty="0"/>
                        <a:t> Battalion.</a:t>
                      </a:r>
                    </a:p>
                    <a:p>
                      <a:pPr marL="285750" indent="-285750">
                        <a:lnSpc>
                          <a:spcPct val="150000"/>
                        </a:lnSpc>
                        <a:buFont typeface="Wingdings" panose="05000000000000000000" pitchFamily="2" charset="2"/>
                        <a:buChar char="q"/>
                      </a:pPr>
                      <a:r>
                        <a:rPr lang="en-IN" dirty="0"/>
                        <a:t>East Zone Women PS- Located at </a:t>
                      </a:r>
                      <a:r>
                        <a:rPr lang="en-IN" dirty="0" err="1"/>
                        <a:t>Amberpet</a:t>
                      </a:r>
                      <a:r>
                        <a:rPr lang="en-IN" dirty="0"/>
                        <a:t> P.S., Old Building</a:t>
                      </a:r>
                    </a:p>
                    <a:p>
                      <a:pPr marL="285750" indent="-285750">
                        <a:lnSpc>
                          <a:spcPct val="150000"/>
                        </a:lnSpc>
                        <a:buFont typeface="Wingdings" panose="05000000000000000000" pitchFamily="2" charset="2"/>
                        <a:buChar char="q"/>
                      </a:pPr>
                      <a:r>
                        <a:rPr lang="en-IN" dirty="0"/>
                        <a:t>South West Zone Women PS-Vivekanand Colony, Asif Nagar Community hall</a:t>
                      </a:r>
                    </a:p>
                    <a:p>
                      <a:pPr marL="285750" indent="-285750">
                        <a:lnSpc>
                          <a:spcPct val="150000"/>
                        </a:lnSpc>
                        <a:buFont typeface="Wingdings" panose="05000000000000000000" pitchFamily="2" charset="2"/>
                        <a:buChar char="q"/>
                      </a:pPr>
                      <a:r>
                        <a:rPr lang="en-IN" dirty="0"/>
                        <a:t> South East Zone Women PS- Saidabad outpost building, </a:t>
                      </a:r>
                      <a:r>
                        <a:rPr lang="en-IN" dirty="0" err="1"/>
                        <a:t>Shankeshwar</a:t>
                      </a:r>
                      <a:r>
                        <a:rPr lang="en-IN" dirty="0"/>
                        <a:t> Nagar, Saidabad.</a:t>
                      </a:r>
                    </a:p>
                  </a:txBody>
                  <a:tcPr>
                    <a:solidFill>
                      <a:schemeClr val="tx2">
                        <a:lumMod val="60000"/>
                        <a:lumOff val="40000"/>
                      </a:schemeClr>
                    </a:solidFill>
                  </a:tcPr>
                </a:tc>
                <a:extLst>
                  <a:ext uri="{0D108BD9-81ED-4DB2-BD59-A6C34878D82A}">
                    <a16:rowId xmlns:a16="http://schemas.microsoft.com/office/drawing/2014/main" val="4006371058"/>
                  </a:ext>
                </a:extLst>
              </a:tr>
            </a:tbl>
          </a:graphicData>
        </a:graphic>
      </p:graphicFrame>
    </p:spTree>
    <p:extLst>
      <p:ext uri="{BB962C8B-B14F-4D97-AF65-F5344CB8AC3E}">
        <p14:creationId xmlns:p14="http://schemas.microsoft.com/office/powerpoint/2010/main" val="3342334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D0FCDC-0A46-F16B-C27C-ADEC5D84D69B}"/>
              </a:ext>
            </a:extLst>
          </p:cNvPr>
          <p:cNvSpPr txBox="1"/>
          <p:nvPr/>
        </p:nvSpPr>
        <p:spPr>
          <a:xfrm>
            <a:off x="2447026" y="442824"/>
            <a:ext cx="7297947" cy="523220"/>
          </a:xfrm>
          <a:prstGeom prst="rect">
            <a:avLst/>
          </a:prstGeom>
          <a:noFill/>
        </p:spPr>
        <p:txBody>
          <a:bodyPr wrap="square" rtlCol="0">
            <a:spAutoFit/>
          </a:bodyPr>
          <a:lstStyle/>
          <a:p>
            <a:pPr algn="ctr"/>
            <a:r>
              <a:rPr lang="en-IN" sz="2800" b="1" u="sng" dirty="0">
                <a:solidFill>
                  <a:srgbClr val="7030A0"/>
                </a:solidFill>
              </a:rPr>
              <a:t>Other New Specialised Units in HCP</a:t>
            </a:r>
          </a:p>
        </p:txBody>
      </p:sp>
      <p:sp>
        <p:nvSpPr>
          <p:cNvPr id="5" name="TextBox 4">
            <a:extLst>
              <a:ext uri="{FF2B5EF4-FFF2-40B4-BE49-F238E27FC236}">
                <a16:creationId xmlns:a16="http://schemas.microsoft.com/office/drawing/2014/main" id="{CC798F7B-FEC0-E3D1-B3C2-166E8C015025}"/>
              </a:ext>
            </a:extLst>
          </p:cNvPr>
          <p:cNvSpPr txBox="1"/>
          <p:nvPr/>
        </p:nvSpPr>
        <p:spPr>
          <a:xfrm>
            <a:off x="522374" y="1377412"/>
            <a:ext cx="11606366" cy="4351191"/>
          </a:xfrm>
          <a:prstGeom prst="rect">
            <a:avLst/>
          </a:prstGeom>
          <a:noFill/>
        </p:spPr>
        <p:txBody>
          <a:bodyPr wrap="square" rtlCol="0">
            <a:spAutoFit/>
          </a:bodyPr>
          <a:lstStyle/>
          <a:p>
            <a:pPr>
              <a:lnSpc>
                <a:spcPct val="150000"/>
              </a:lnSpc>
            </a:pPr>
            <a:r>
              <a:rPr lang="en-IN" dirty="0"/>
              <a:t>	1.</a:t>
            </a:r>
            <a:r>
              <a:rPr lang="en-IN" b="1" dirty="0"/>
              <a:t> </a:t>
            </a:r>
            <a:r>
              <a:rPr lang="en-IN" b="1" u="sng" dirty="0"/>
              <a:t>CCS, DD &amp; SIT </a:t>
            </a:r>
            <a:r>
              <a:rPr lang="en-IN" dirty="0"/>
              <a:t>          		= </a:t>
            </a:r>
            <a:r>
              <a:rPr lang="en-IN" sz="1600" dirty="0"/>
              <a:t>1 DCP, 2 Addl. </a:t>
            </a:r>
            <a:r>
              <a:rPr lang="en-IN" sz="1600" dirty="0" err="1"/>
              <a:t>DCsP</a:t>
            </a:r>
            <a:r>
              <a:rPr lang="en-IN" sz="1600" dirty="0"/>
              <a:t>, 18 </a:t>
            </a:r>
            <a:r>
              <a:rPr lang="en-IN" sz="1600" dirty="0" err="1"/>
              <a:t>ACsP</a:t>
            </a:r>
            <a:r>
              <a:rPr lang="en-IN" sz="1600" dirty="0"/>
              <a:t>, 24 Inspectors, 99 SIs, 121 HCs, 364</a:t>
            </a:r>
            <a:r>
              <a:rPr lang="en-IN" dirty="0"/>
              <a:t> </a:t>
            </a:r>
            <a:r>
              <a:rPr lang="en-IN" sz="1600" dirty="0"/>
              <a:t>PCs</a:t>
            </a:r>
            <a:r>
              <a:rPr lang="en-IN" dirty="0"/>
              <a:t>							  </a:t>
            </a:r>
            <a:r>
              <a:rPr lang="en-IN" b="1" dirty="0"/>
              <a:t>= Total- 629  (Earlier 416)</a:t>
            </a:r>
          </a:p>
          <a:p>
            <a:pPr marL="342900" indent="-342900">
              <a:lnSpc>
                <a:spcPct val="150000"/>
              </a:lnSpc>
              <a:buFont typeface="+mj-lt"/>
              <a:buAutoNum type="arabicPeriod"/>
            </a:pPr>
            <a:endParaRPr lang="en-IN" sz="1050" dirty="0"/>
          </a:p>
          <a:p>
            <a:pPr>
              <a:lnSpc>
                <a:spcPct val="150000"/>
              </a:lnSpc>
            </a:pPr>
            <a:r>
              <a:rPr lang="en-IN" dirty="0"/>
              <a:t>	2.</a:t>
            </a:r>
            <a:r>
              <a:rPr lang="en-IN" b="1" dirty="0"/>
              <a:t> </a:t>
            </a:r>
            <a:r>
              <a:rPr lang="en-IN" b="1" u="sng" dirty="0"/>
              <a:t>Cyber Crimes (New)</a:t>
            </a:r>
            <a:r>
              <a:rPr lang="en-IN" dirty="0"/>
              <a:t> 		= </a:t>
            </a:r>
            <a:r>
              <a:rPr lang="en-IN" sz="1400" dirty="0"/>
              <a:t>1 DCP, 1 Addl. DCP, 1 ACP, 09 Inspectors, 20 SIs, 09 ASIs, 11 HCs, 96 PCs</a:t>
            </a:r>
            <a:r>
              <a:rPr lang="en-IN" dirty="0"/>
              <a:t>   </a:t>
            </a:r>
          </a:p>
          <a:p>
            <a:pPr>
              <a:lnSpc>
                <a:spcPct val="150000"/>
              </a:lnSpc>
            </a:pPr>
            <a:r>
              <a:rPr lang="en-IN" b="1" dirty="0"/>
              <a:t>						  = Total- 148   (Earlier ‘0’)</a:t>
            </a:r>
          </a:p>
          <a:p>
            <a:pPr>
              <a:lnSpc>
                <a:spcPct val="150000"/>
              </a:lnSpc>
            </a:pPr>
            <a:r>
              <a:rPr lang="en-IN" dirty="0"/>
              <a:t>	3.</a:t>
            </a:r>
            <a:r>
              <a:rPr lang="en-IN" b="1" dirty="0"/>
              <a:t> </a:t>
            </a:r>
            <a:r>
              <a:rPr lang="en-IN" b="1" u="sng" dirty="0"/>
              <a:t>ICCC</a:t>
            </a:r>
            <a:r>
              <a:rPr lang="en-IN" dirty="0"/>
              <a:t> 		              		= 1 DCP, 10 Inspectors, 13 SIs, 138 PCs = </a:t>
            </a:r>
            <a:r>
              <a:rPr lang="en-IN" b="1" dirty="0"/>
              <a:t>Total- 162</a:t>
            </a:r>
          </a:p>
          <a:p>
            <a:pPr>
              <a:lnSpc>
                <a:spcPct val="150000"/>
              </a:lnSpc>
            </a:pPr>
            <a:r>
              <a:rPr lang="en-IN" dirty="0"/>
              <a:t>				</a:t>
            </a:r>
          </a:p>
          <a:p>
            <a:pPr>
              <a:lnSpc>
                <a:spcPct val="150000"/>
              </a:lnSpc>
            </a:pPr>
            <a:r>
              <a:rPr lang="en-IN" dirty="0"/>
              <a:t>					= </a:t>
            </a:r>
            <a:r>
              <a:rPr lang="en-IN" sz="1600" dirty="0"/>
              <a:t>L&amp;O   - 02 </a:t>
            </a:r>
            <a:r>
              <a:rPr lang="en-IN" sz="1600" dirty="0" err="1"/>
              <a:t>ACsP</a:t>
            </a:r>
            <a:r>
              <a:rPr lang="en-IN" sz="1600" dirty="0"/>
              <a:t>, 02 Inspectors, 03 SIs, 03 HCs, 20 PCs = </a:t>
            </a:r>
            <a:r>
              <a:rPr lang="en-IN" sz="1600" b="1" dirty="0"/>
              <a:t>Total- 30</a:t>
            </a:r>
          </a:p>
          <a:p>
            <a:pPr>
              <a:lnSpc>
                <a:spcPct val="150000"/>
              </a:lnSpc>
            </a:pPr>
            <a:r>
              <a:rPr lang="en-IN" sz="1600" dirty="0"/>
              <a:t>			 		= Traffic - 01 Inspector, 20 PCs = </a:t>
            </a:r>
            <a:r>
              <a:rPr lang="en-IN" sz="1600" b="1" dirty="0"/>
              <a:t>Total- 21</a:t>
            </a:r>
            <a:endParaRPr lang="en-IN" b="1" dirty="0"/>
          </a:p>
          <a:p>
            <a:pPr>
              <a:lnSpc>
                <a:spcPct val="150000"/>
              </a:lnSpc>
            </a:pPr>
            <a:endParaRPr lang="en-IN" sz="1200" dirty="0">
              <a:highlight>
                <a:srgbClr val="FFFF00"/>
              </a:highlight>
            </a:endParaRPr>
          </a:p>
          <a:p>
            <a:pPr>
              <a:lnSpc>
                <a:spcPct val="150000"/>
              </a:lnSpc>
            </a:pPr>
            <a:r>
              <a:rPr lang="en-IN" dirty="0"/>
              <a:t>	5. </a:t>
            </a:r>
            <a:r>
              <a:rPr lang="en-IN" b="1" u="sng" dirty="0"/>
              <a:t>Zonal PCRs (7)</a:t>
            </a:r>
            <a:r>
              <a:rPr lang="en-IN" dirty="0"/>
              <a:t> 		= </a:t>
            </a:r>
            <a:r>
              <a:rPr lang="en-IN" sz="1600" dirty="0"/>
              <a:t>01 Inspector, 02 SIs, 01 ASI, 02 HCs, 04 PCs = </a:t>
            </a:r>
            <a:r>
              <a:rPr lang="en-IN" sz="1600" b="1" dirty="0"/>
              <a:t>Total- 10 X 7 = 70</a:t>
            </a:r>
            <a:endParaRPr lang="en-IN" b="1" dirty="0"/>
          </a:p>
        </p:txBody>
      </p:sp>
      <p:sp>
        <p:nvSpPr>
          <p:cNvPr id="2" name="Right Brace 1">
            <a:extLst>
              <a:ext uri="{FF2B5EF4-FFF2-40B4-BE49-F238E27FC236}">
                <a16:creationId xmlns:a16="http://schemas.microsoft.com/office/drawing/2014/main" id="{9672220A-B516-1BD2-263F-6D0ACDA271D8}"/>
              </a:ext>
            </a:extLst>
          </p:cNvPr>
          <p:cNvSpPr/>
          <p:nvPr/>
        </p:nvSpPr>
        <p:spPr>
          <a:xfrm rot="10800000">
            <a:off x="4744569" y="4326288"/>
            <a:ext cx="322053" cy="523336"/>
          </a:xfrm>
          <a:prstGeom prst="rightBrace">
            <a:avLst>
              <a:gd name="adj1" fmla="val 8333"/>
              <a:gd name="adj2" fmla="val 50000"/>
            </a:avLst>
          </a:prstGeom>
          <a:solidFill>
            <a:schemeClr val="bg1"/>
          </a:solidFill>
          <a:ln w="38100"/>
        </p:spPr>
        <p:style>
          <a:lnRef idx="3">
            <a:schemeClr val="dk1"/>
          </a:lnRef>
          <a:fillRef idx="0">
            <a:schemeClr val="dk1"/>
          </a:fillRef>
          <a:effectRef idx="2">
            <a:schemeClr val="dk1"/>
          </a:effectRef>
          <a:fontRef idx="minor">
            <a:schemeClr val="tx1"/>
          </a:fontRef>
        </p:style>
        <p:txBody>
          <a:bodyPr rtlCol="0" anchor="ctr"/>
          <a:lstStyle/>
          <a:p>
            <a:pPr algn="ctr"/>
            <a:endParaRPr lang="en-IN">
              <a:ln w="57150">
                <a:solidFill>
                  <a:schemeClr val="tx1"/>
                </a:solidFill>
              </a:ln>
              <a:solidFill>
                <a:schemeClr val="tx1">
                  <a:lumMod val="95000"/>
                  <a:lumOff val="5000"/>
                </a:schemeClr>
              </a:solidFill>
            </a:endParaRPr>
          </a:p>
        </p:txBody>
      </p:sp>
      <p:sp>
        <p:nvSpPr>
          <p:cNvPr id="6" name="TextBox 5">
            <a:extLst>
              <a:ext uri="{FF2B5EF4-FFF2-40B4-BE49-F238E27FC236}">
                <a16:creationId xmlns:a16="http://schemas.microsoft.com/office/drawing/2014/main" id="{32A23531-E56A-3EAC-BE82-0D32EB402F59}"/>
              </a:ext>
            </a:extLst>
          </p:cNvPr>
          <p:cNvSpPr txBox="1"/>
          <p:nvPr/>
        </p:nvSpPr>
        <p:spPr>
          <a:xfrm>
            <a:off x="445765" y="4348347"/>
            <a:ext cx="4266104" cy="369332"/>
          </a:xfrm>
          <a:prstGeom prst="rect">
            <a:avLst/>
          </a:prstGeom>
          <a:noFill/>
        </p:spPr>
        <p:txBody>
          <a:bodyPr wrap="none" rtlCol="0">
            <a:spAutoFit/>
          </a:bodyPr>
          <a:lstStyle/>
          <a:p>
            <a:r>
              <a:rPr lang="en-IN" dirty="0"/>
              <a:t>	4.</a:t>
            </a:r>
            <a:r>
              <a:rPr lang="en-IN" b="1" dirty="0"/>
              <a:t> </a:t>
            </a:r>
            <a:r>
              <a:rPr lang="en-IN" b="1" u="sng" dirty="0"/>
              <a:t>Secretariat Security (New)</a:t>
            </a:r>
            <a:endParaRPr lang="en-IN" dirty="0"/>
          </a:p>
        </p:txBody>
      </p:sp>
      <p:sp>
        <p:nvSpPr>
          <p:cNvPr id="3" name="Rectangle: Rounded Corners 2">
            <a:extLst>
              <a:ext uri="{FF2B5EF4-FFF2-40B4-BE49-F238E27FC236}">
                <a16:creationId xmlns:a16="http://schemas.microsoft.com/office/drawing/2014/main" id="{AF8BEBCC-34B2-9FF9-2B5C-4BE69DE884E8}"/>
              </a:ext>
            </a:extLst>
          </p:cNvPr>
          <p:cNvSpPr/>
          <p:nvPr/>
        </p:nvSpPr>
        <p:spPr>
          <a:xfrm>
            <a:off x="489966" y="1311215"/>
            <a:ext cx="810883" cy="707366"/>
          </a:xfrm>
          <a:prstGeom prst="roundRect">
            <a:avLst/>
          </a:prstGeom>
          <a:solidFill>
            <a:srgbClr val="8FDA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7" name="Rectangle: Rounded Corners 6">
            <a:extLst>
              <a:ext uri="{FF2B5EF4-FFF2-40B4-BE49-F238E27FC236}">
                <a16:creationId xmlns:a16="http://schemas.microsoft.com/office/drawing/2014/main" id="{A75732D0-BDC7-3FC9-B160-BC9B54F6ED0B}"/>
              </a:ext>
            </a:extLst>
          </p:cNvPr>
          <p:cNvSpPr/>
          <p:nvPr/>
        </p:nvSpPr>
        <p:spPr>
          <a:xfrm>
            <a:off x="522374" y="2361399"/>
            <a:ext cx="810883" cy="707366"/>
          </a:xfrm>
          <a:prstGeom prst="roundRect">
            <a:avLst/>
          </a:prstGeom>
          <a:solidFill>
            <a:srgbClr val="8FDA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8" name="Rectangle: Rounded Corners 7">
            <a:extLst>
              <a:ext uri="{FF2B5EF4-FFF2-40B4-BE49-F238E27FC236}">
                <a16:creationId xmlns:a16="http://schemas.microsoft.com/office/drawing/2014/main" id="{4B607CCE-79C1-6379-B4F6-36125AD83D9C}"/>
              </a:ext>
            </a:extLst>
          </p:cNvPr>
          <p:cNvSpPr/>
          <p:nvPr/>
        </p:nvSpPr>
        <p:spPr>
          <a:xfrm>
            <a:off x="522373" y="3234081"/>
            <a:ext cx="810883" cy="707366"/>
          </a:xfrm>
          <a:prstGeom prst="roundRect">
            <a:avLst/>
          </a:prstGeom>
          <a:solidFill>
            <a:srgbClr val="8FDA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9" name="Rectangle: Rounded Corners 8">
            <a:extLst>
              <a:ext uri="{FF2B5EF4-FFF2-40B4-BE49-F238E27FC236}">
                <a16:creationId xmlns:a16="http://schemas.microsoft.com/office/drawing/2014/main" id="{5414EEC2-4DD9-3405-58AE-60CDBEC254FA}"/>
              </a:ext>
            </a:extLst>
          </p:cNvPr>
          <p:cNvSpPr/>
          <p:nvPr/>
        </p:nvSpPr>
        <p:spPr>
          <a:xfrm>
            <a:off x="489966" y="4220757"/>
            <a:ext cx="810883" cy="707366"/>
          </a:xfrm>
          <a:prstGeom prst="roundRect">
            <a:avLst/>
          </a:prstGeom>
          <a:solidFill>
            <a:srgbClr val="8FDA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10" name="Rectangle: Rounded Corners 9">
            <a:extLst>
              <a:ext uri="{FF2B5EF4-FFF2-40B4-BE49-F238E27FC236}">
                <a16:creationId xmlns:a16="http://schemas.microsoft.com/office/drawing/2014/main" id="{0F41C638-E779-C07B-EDEE-79678325E441}"/>
              </a:ext>
            </a:extLst>
          </p:cNvPr>
          <p:cNvSpPr/>
          <p:nvPr/>
        </p:nvSpPr>
        <p:spPr>
          <a:xfrm>
            <a:off x="489966" y="5145529"/>
            <a:ext cx="810883" cy="707366"/>
          </a:xfrm>
          <a:prstGeom prst="roundRect">
            <a:avLst/>
          </a:prstGeom>
          <a:solidFill>
            <a:srgbClr val="8FDA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pic>
        <p:nvPicPr>
          <p:cNvPr id="12" name="Picture 11">
            <a:extLst>
              <a:ext uri="{FF2B5EF4-FFF2-40B4-BE49-F238E27FC236}">
                <a16:creationId xmlns:a16="http://schemas.microsoft.com/office/drawing/2014/main" id="{361B2C83-1A15-5384-B5D1-E9EE2E6DE8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8413" y="3356358"/>
            <a:ext cx="658800" cy="514687"/>
          </a:xfrm>
          <a:prstGeom prst="rect">
            <a:avLst/>
          </a:prstGeom>
        </p:spPr>
      </p:pic>
      <p:pic>
        <p:nvPicPr>
          <p:cNvPr id="14" name="Picture 13">
            <a:extLst>
              <a:ext uri="{FF2B5EF4-FFF2-40B4-BE49-F238E27FC236}">
                <a16:creationId xmlns:a16="http://schemas.microsoft.com/office/drawing/2014/main" id="{48EB9B8A-D49D-44BC-2811-FC3FAA5AB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468" y="4288746"/>
            <a:ext cx="658800" cy="494385"/>
          </a:xfrm>
          <a:prstGeom prst="rect">
            <a:avLst/>
          </a:prstGeom>
        </p:spPr>
      </p:pic>
      <p:sp>
        <p:nvSpPr>
          <p:cNvPr id="15" name="Oval 14">
            <a:extLst>
              <a:ext uri="{FF2B5EF4-FFF2-40B4-BE49-F238E27FC236}">
                <a16:creationId xmlns:a16="http://schemas.microsoft.com/office/drawing/2014/main" id="{064C1F7D-90B8-6DFA-CE89-E37EE5094368}"/>
              </a:ext>
            </a:extLst>
          </p:cNvPr>
          <p:cNvSpPr/>
          <p:nvPr/>
        </p:nvSpPr>
        <p:spPr>
          <a:xfrm>
            <a:off x="558977" y="5191538"/>
            <a:ext cx="640639" cy="610306"/>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tint val="50000"/>
              <a:hueOff val="9398"/>
              <a:satOff val="-441"/>
              <a:lumOff val="1883"/>
              <a:alphaOff val="0"/>
            </a:schemeClr>
          </a:effectRef>
          <a:fontRef idx="minor">
            <a:schemeClr val="lt1">
              <a:hueOff val="0"/>
              <a:satOff val="0"/>
              <a:lumOff val="0"/>
              <a:alphaOff val="0"/>
            </a:schemeClr>
          </a:fontRef>
        </p:style>
      </p:sp>
      <p:sp>
        <p:nvSpPr>
          <p:cNvPr id="16" name="Oval 15">
            <a:extLst>
              <a:ext uri="{FF2B5EF4-FFF2-40B4-BE49-F238E27FC236}">
                <a16:creationId xmlns:a16="http://schemas.microsoft.com/office/drawing/2014/main" id="{665F2FB4-BAE9-B485-2994-44346C41313A}"/>
              </a:ext>
            </a:extLst>
          </p:cNvPr>
          <p:cNvSpPr/>
          <p:nvPr/>
        </p:nvSpPr>
        <p:spPr>
          <a:xfrm>
            <a:off x="587875" y="1342958"/>
            <a:ext cx="640639" cy="610306"/>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tint val="50000"/>
              <a:hueOff val="9398"/>
              <a:satOff val="-441"/>
              <a:lumOff val="1883"/>
              <a:alphaOff val="0"/>
            </a:schemeClr>
          </a:effectRef>
          <a:fontRef idx="minor">
            <a:schemeClr val="lt1">
              <a:hueOff val="0"/>
              <a:satOff val="0"/>
              <a:lumOff val="0"/>
              <a:alphaOff val="0"/>
            </a:schemeClr>
          </a:fontRef>
        </p:style>
      </p:sp>
      <p:sp>
        <p:nvSpPr>
          <p:cNvPr id="17" name="Oval 16">
            <a:extLst>
              <a:ext uri="{FF2B5EF4-FFF2-40B4-BE49-F238E27FC236}">
                <a16:creationId xmlns:a16="http://schemas.microsoft.com/office/drawing/2014/main" id="{DC7864E1-A20B-E4C8-CD5E-345B80174D8B}"/>
              </a:ext>
            </a:extLst>
          </p:cNvPr>
          <p:cNvSpPr/>
          <p:nvPr/>
        </p:nvSpPr>
        <p:spPr>
          <a:xfrm>
            <a:off x="587875" y="2409600"/>
            <a:ext cx="640639" cy="610306"/>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tint val="50000"/>
              <a:hueOff val="9398"/>
              <a:satOff val="-441"/>
              <a:lumOff val="1883"/>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443230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D0FCDC-0A46-F16B-C27C-ADEC5D84D69B}"/>
              </a:ext>
            </a:extLst>
          </p:cNvPr>
          <p:cNvSpPr txBox="1"/>
          <p:nvPr/>
        </p:nvSpPr>
        <p:spPr>
          <a:xfrm>
            <a:off x="2447026" y="414069"/>
            <a:ext cx="7297947" cy="523220"/>
          </a:xfrm>
          <a:prstGeom prst="rect">
            <a:avLst/>
          </a:prstGeom>
          <a:noFill/>
        </p:spPr>
        <p:txBody>
          <a:bodyPr wrap="square" rtlCol="0">
            <a:spAutoFit/>
          </a:bodyPr>
          <a:lstStyle/>
          <a:p>
            <a:pPr algn="ctr"/>
            <a:r>
              <a:rPr lang="en-IN" sz="2800" b="1" u="sng" dirty="0">
                <a:solidFill>
                  <a:srgbClr val="7030A0"/>
                </a:solidFill>
              </a:rPr>
              <a:t>Other New Specialised Units in HCP</a:t>
            </a:r>
          </a:p>
        </p:txBody>
      </p:sp>
      <p:sp>
        <p:nvSpPr>
          <p:cNvPr id="5" name="TextBox 4">
            <a:extLst>
              <a:ext uri="{FF2B5EF4-FFF2-40B4-BE49-F238E27FC236}">
                <a16:creationId xmlns:a16="http://schemas.microsoft.com/office/drawing/2014/main" id="{CC798F7B-FEC0-E3D1-B3C2-166E8C015025}"/>
              </a:ext>
            </a:extLst>
          </p:cNvPr>
          <p:cNvSpPr txBox="1"/>
          <p:nvPr/>
        </p:nvSpPr>
        <p:spPr>
          <a:xfrm>
            <a:off x="454324" y="905774"/>
            <a:ext cx="11996467" cy="5601533"/>
          </a:xfrm>
          <a:prstGeom prst="rect">
            <a:avLst/>
          </a:prstGeom>
          <a:noFill/>
        </p:spPr>
        <p:txBody>
          <a:bodyPr wrap="square" rtlCol="0">
            <a:spAutoFit/>
          </a:bodyPr>
          <a:lstStyle/>
          <a:p>
            <a:pPr>
              <a:lnSpc>
                <a:spcPct val="350000"/>
              </a:lnSpc>
            </a:pPr>
            <a:r>
              <a:rPr lang="en-IN" dirty="0"/>
              <a:t>	6. </a:t>
            </a:r>
            <a:r>
              <a:rPr lang="en-IN" b="1" u="sng" dirty="0"/>
              <a:t>Traffic Admin. Unit (New)</a:t>
            </a:r>
            <a:r>
              <a:rPr lang="en-IN" dirty="0"/>
              <a:t> 	= </a:t>
            </a:r>
            <a:r>
              <a:rPr lang="en-IN" sz="1400" dirty="0"/>
              <a:t>1 Addl. DCP, 1 ACP, 13 Inspectors, 15 SIs, 06 ASIs, 25 HCs, 70 PCs = </a:t>
            </a:r>
            <a:r>
              <a:rPr lang="en-IN" sz="1400" b="1" dirty="0"/>
              <a:t>Total- 131</a:t>
            </a:r>
            <a:endParaRPr lang="en-IN" b="1" dirty="0"/>
          </a:p>
          <a:p>
            <a:pPr>
              <a:lnSpc>
                <a:spcPct val="350000"/>
              </a:lnSpc>
            </a:pPr>
            <a:r>
              <a:rPr lang="en-IN" dirty="0"/>
              <a:t>	7. </a:t>
            </a:r>
            <a:r>
              <a:rPr lang="en-IN" b="1" u="sng" dirty="0"/>
              <a:t>Social Media &amp; IT Cell (New)</a:t>
            </a:r>
            <a:r>
              <a:rPr lang="en-IN" dirty="0"/>
              <a:t> 	= 04 Inspectors, 14 SIs, 07 ASIs, 18 HCs, 200 PCs = </a:t>
            </a:r>
            <a:r>
              <a:rPr lang="en-IN" b="1" dirty="0"/>
              <a:t>Total- 243</a:t>
            </a:r>
          </a:p>
          <a:p>
            <a:pPr>
              <a:lnSpc>
                <a:spcPct val="350000"/>
              </a:lnSpc>
            </a:pPr>
            <a:r>
              <a:rPr lang="en-IN" dirty="0"/>
              <a:t>	8. </a:t>
            </a:r>
            <a:r>
              <a:rPr lang="en-IN" b="1" u="sng" dirty="0"/>
              <a:t>HNEW (New) </a:t>
            </a:r>
            <a:r>
              <a:rPr lang="en-IN" sz="1500" b="1" u="sng" dirty="0"/>
              <a:t>(Located in Old WPS, CCS) </a:t>
            </a:r>
            <a:r>
              <a:rPr lang="en-IN" dirty="0"/>
              <a:t>= 02 Inspectors, 04 SIs, 04 ASIs, 04 HCs, 20 PCs = </a:t>
            </a:r>
            <a:r>
              <a:rPr lang="en-IN" b="1" dirty="0"/>
              <a:t>Total- 34</a:t>
            </a:r>
          </a:p>
          <a:p>
            <a:pPr>
              <a:lnSpc>
                <a:spcPct val="350000"/>
              </a:lnSpc>
            </a:pPr>
            <a:r>
              <a:rPr lang="en-IN" dirty="0"/>
              <a:t>	9. </a:t>
            </a:r>
            <a:r>
              <a:rPr lang="en-IN" b="1" u="sng" dirty="0"/>
              <a:t>SHE Teams (New)</a:t>
            </a:r>
            <a:r>
              <a:rPr lang="en-IN" dirty="0"/>
              <a:t> 		= 01 Inspector, 14 SIs, 14 ASIs, 02 HCs, 46 PCs = </a:t>
            </a:r>
            <a:r>
              <a:rPr lang="en-IN" b="1" dirty="0"/>
              <a:t>Total- 77</a:t>
            </a:r>
          </a:p>
          <a:p>
            <a:r>
              <a:rPr lang="en-IN" dirty="0"/>
              <a:t>	</a:t>
            </a:r>
          </a:p>
          <a:p>
            <a:r>
              <a:rPr lang="en-IN" dirty="0"/>
              <a:t>	10. </a:t>
            </a:r>
            <a:r>
              <a:rPr lang="en-IN" b="1" u="sng" dirty="0"/>
              <a:t>Task Force (5+ 2 New) </a:t>
            </a:r>
            <a:r>
              <a:rPr lang="en-IN" dirty="0"/>
              <a:t> 	= </a:t>
            </a:r>
            <a:r>
              <a:rPr lang="en-IN" sz="1600" dirty="0"/>
              <a:t>1 DCP, 1 Addl. DCP, 09 Inspectors, 30 SIs, 28 HCs, 140 PCs </a:t>
            </a:r>
            <a:r>
              <a:rPr lang="en-IN" sz="1400" dirty="0"/>
              <a:t>= </a:t>
            </a:r>
            <a:r>
              <a:rPr lang="en-IN" sz="1400" b="1" dirty="0"/>
              <a:t>Total- 209</a:t>
            </a:r>
          </a:p>
          <a:p>
            <a:r>
              <a:rPr lang="en-IN" sz="1600" b="1" dirty="0"/>
              <a:t>	</a:t>
            </a:r>
            <a:r>
              <a:rPr lang="en-IN" sz="1600" dirty="0"/>
              <a:t>				   (OSD will give distribution amongst 7 teams + Admin staff)</a:t>
            </a:r>
          </a:p>
          <a:p>
            <a:pPr>
              <a:lnSpc>
                <a:spcPct val="300000"/>
              </a:lnSpc>
            </a:pPr>
            <a:endParaRPr lang="en-IN" dirty="0"/>
          </a:p>
        </p:txBody>
      </p:sp>
      <p:sp>
        <p:nvSpPr>
          <p:cNvPr id="3" name="Rectangle: Rounded Corners 2">
            <a:extLst>
              <a:ext uri="{FF2B5EF4-FFF2-40B4-BE49-F238E27FC236}">
                <a16:creationId xmlns:a16="http://schemas.microsoft.com/office/drawing/2014/main" id="{58513707-C2DF-34F4-05F4-00778E4D1A2D}"/>
              </a:ext>
            </a:extLst>
          </p:cNvPr>
          <p:cNvSpPr/>
          <p:nvPr/>
        </p:nvSpPr>
        <p:spPr>
          <a:xfrm>
            <a:off x="499707" y="5003224"/>
            <a:ext cx="810883" cy="707366"/>
          </a:xfrm>
          <a:prstGeom prst="roundRect">
            <a:avLst/>
          </a:prstGeom>
          <a:solidFill>
            <a:srgbClr val="8FDA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6" name="Oval 5">
            <a:extLst>
              <a:ext uri="{FF2B5EF4-FFF2-40B4-BE49-F238E27FC236}">
                <a16:creationId xmlns:a16="http://schemas.microsoft.com/office/drawing/2014/main" id="{EEF7D383-343B-927E-16BB-C59F309304FE}"/>
              </a:ext>
            </a:extLst>
          </p:cNvPr>
          <p:cNvSpPr/>
          <p:nvPr/>
        </p:nvSpPr>
        <p:spPr>
          <a:xfrm>
            <a:off x="568718" y="5049233"/>
            <a:ext cx="640639" cy="610306"/>
          </a:xfrm>
          <a:prstGeom prst="ellipse">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tint val="50000"/>
              <a:hueOff val="9398"/>
              <a:satOff val="-441"/>
              <a:lumOff val="1883"/>
              <a:alphaOff val="0"/>
            </a:schemeClr>
          </a:effectRef>
          <a:fontRef idx="minor">
            <a:schemeClr val="lt1">
              <a:hueOff val="0"/>
              <a:satOff val="0"/>
              <a:lumOff val="0"/>
              <a:alphaOff val="0"/>
            </a:schemeClr>
          </a:fontRef>
        </p:style>
      </p:sp>
      <p:sp>
        <p:nvSpPr>
          <p:cNvPr id="7" name="Rectangle: Rounded Corners 6">
            <a:extLst>
              <a:ext uri="{FF2B5EF4-FFF2-40B4-BE49-F238E27FC236}">
                <a16:creationId xmlns:a16="http://schemas.microsoft.com/office/drawing/2014/main" id="{117CF0AE-6AF3-A76A-5AD2-41205C9EB844}"/>
              </a:ext>
            </a:extLst>
          </p:cNvPr>
          <p:cNvSpPr/>
          <p:nvPr/>
        </p:nvSpPr>
        <p:spPr>
          <a:xfrm>
            <a:off x="493673" y="4040761"/>
            <a:ext cx="810883" cy="707366"/>
          </a:xfrm>
          <a:prstGeom prst="roundRect">
            <a:avLst/>
          </a:prstGeom>
          <a:solidFill>
            <a:srgbClr val="8FDA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8" name="Rectangle: Rounded Corners 7">
            <a:extLst>
              <a:ext uri="{FF2B5EF4-FFF2-40B4-BE49-F238E27FC236}">
                <a16:creationId xmlns:a16="http://schemas.microsoft.com/office/drawing/2014/main" id="{6559EF5D-29C6-5CA0-7609-98BD3124698D}"/>
              </a:ext>
            </a:extLst>
          </p:cNvPr>
          <p:cNvSpPr/>
          <p:nvPr/>
        </p:nvSpPr>
        <p:spPr>
          <a:xfrm>
            <a:off x="493673" y="3109363"/>
            <a:ext cx="810883" cy="707366"/>
          </a:xfrm>
          <a:prstGeom prst="roundRect">
            <a:avLst/>
          </a:prstGeom>
          <a:solidFill>
            <a:srgbClr val="8FDA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9" name="Rectangle: Rounded Corners 8">
            <a:extLst>
              <a:ext uri="{FF2B5EF4-FFF2-40B4-BE49-F238E27FC236}">
                <a16:creationId xmlns:a16="http://schemas.microsoft.com/office/drawing/2014/main" id="{5DE5171E-44FE-8774-0572-0545E8257FF1}"/>
              </a:ext>
            </a:extLst>
          </p:cNvPr>
          <p:cNvSpPr/>
          <p:nvPr/>
        </p:nvSpPr>
        <p:spPr>
          <a:xfrm>
            <a:off x="493673" y="2128155"/>
            <a:ext cx="810883" cy="707366"/>
          </a:xfrm>
          <a:prstGeom prst="roundRect">
            <a:avLst/>
          </a:prstGeom>
          <a:solidFill>
            <a:srgbClr val="8FDA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10" name="Rectangle: Rounded Corners 9">
            <a:extLst>
              <a:ext uri="{FF2B5EF4-FFF2-40B4-BE49-F238E27FC236}">
                <a16:creationId xmlns:a16="http://schemas.microsoft.com/office/drawing/2014/main" id="{E694C9E7-BD1B-33B6-6EC3-8822DEEFC502}"/>
              </a:ext>
            </a:extLst>
          </p:cNvPr>
          <p:cNvSpPr/>
          <p:nvPr/>
        </p:nvSpPr>
        <p:spPr>
          <a:xfrm>
            <a:off x="497313" y="1204212"/>
            <a:ext cx="810883" cy="707366"/>
          </a:xfrm>
          <a:prstGeom prst="roundRect">
            <a:avLst/>
          </a:prstGeom>
          <a:solidFill>
            <a:srgbClr val="8FDA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11" name="Oval 10">
            <a:extLst>
              <a:ext uri="{FF2B5EF4-FFF2-40B4-BE49-F238E27FC236}">
                <a16:creationId xmlns:a16="http://schemas.microsoft.com/office/drawing/2014/main" id="{D33C460D-CFFE-F846-6D6A-2D6A139E4E11}"/>
              </a:ext>
            </a:extLst>
          </p:cNvPr>
          <p:cNvSpPr/>
          <p:nvPr/>
        </p:nvSpPr>
        <p:spPr>
          <a:xfrm>
            <a:off x="570026" y="3133959"/>
            <a:ext cx="658174" cy="658174"/>
          </a:xfrm>
          <a:prstGeom prst="ellipse">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tint val="50000"/>
              <a:hueOff val="18797"/>
              <a:satOff val="-882"/>
              <a:lumOff val="3766"/>
              <a:alphaOff val="0"/>
            </a:schemeClr>
          </a:effectRef>
          <a:fontRef idx="minor">
            <a:schemeClr val="lt1">
              <a:hueOff val="0"/>
              <a:satOff val="0"/>
              <a:lumOff val="0"/>
              <a:alphaOff val="0"/>
            </a:schemeClr>
          </a:fontRef>
        </p:style>
        <p:txBody>
          <a:bodyPr/>
          <a:lstStyle/>
          <a:p>
            <a:endParaRPr lang="en-IN" dirty="0"/>
          </a:p>
        </p:txBody>
      </p:sp>
      <p:sp>
        <p:nvSpPr>
          <p:cNvPr id="12" name="Oval 11">
            <a:extLst>
              <a:ext uri="{FF2B5EF4-FFF2-40B4-BE49-F238E27FC236}">
                <a16:creationId xmlns:a16="http://schemas.microsoft.com/office/drawing/2014/main" id="{C107B4D6-72E5-8E6E-4AF3-C02F5E471B4C}"/>
              </a:ext>
            </a:extLst>
          </p:cNvPr>
          <p:cNvSpPr/>
          <p:nvPr/>
        </p:nvSpPr>
        <p:spPr>
          <a:xfrm>
            <a:off x="572763" y="4074893"/>
            <a:ext cx="658174" cy="658174"/>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tint val="50000"/>
              <a:hueOff val="28195"/>
              <a:satOff val="-1322"/>
              <a:lumOff val="5650"/>
              <a:alphaOff val="0"/>
            </a:schemeClr>
          </a:effectRef>
          <a:fontRef idx="minor">
            <a:schemeClr val="lt1">
              <a:hueOff val="0"/>
              <a:satOff val="0"/>
              <a:lumOff val="0"/>
              <a:alphaOff val="0"/>
            </a:schemeClr>
          </a:fontRef>
        </p:style>
      </p:sp>
      <p:sp>
        <p:nvSpPr>
          <p:cNvPr id="13" name="Oval 12">
            <a:extLst>
              <a:ext uri="{FF2B5EF4-FFF2-40B4-BE49-F238E27FC236}">
                <a16:creationId xmlns:a16="http://schemas.microsoft.com/office/drawing/2014/main" id="{C57536CB-9438-651C-F3B5-2C71B2015F28}"/>
              </a:ext>
            </a:extLst>
          </p:cNvPr>
          <p:cNvSpPr/>
          <p:nvPr/>
        </p:nvSpPr>
        <p:spPr>
          <a:xfrm>
            <a:off x="551183" y="2152751"/>
            <a:ext cx="658174" cy="658174"/>
          </a:xfrm>
          <a:prstGeom prst="ellipse">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tint val="50000"/>
              <a:hueOff val="46992"/>
              <a:satOff val="-2204"/>
              <a:lumOff val="9416"/>
              <a:alphaOff val="0"/>
            </a:schemeClr>
          </a:effectRef>
          <a:fontRef idx="minor">
            <a:schemeClr val="lt1">
              <a:hueOff val="0"/>
              <a:satOff val="0"/>
              <a:lumOff val="0"/>
              <a:alphaOff val="0"/>
            </a:schemeClr>
          </a:fontRef>
        </p:style>
      </p:sp>
      <p:pic>
        <p:nvPicPr>
          <p:cNvPr id="15" name="Picture 14">
            <a:extLst>
              <a:ext uri="{FF2B5EF4-FFF2-40B4-BE49-F238E27FC236}">
                <a16:creationId xmlns:a16="http://schemas.microsoft.com/office/drawing/2014/main" id="{3B767C20-F75F-B4D9-8627-052D38AB6C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026" y="1228495"/>
            <a:ext cx="658800" cy="658800"/>
          </a:xfrm>
          <a:prstGeom prst="rect">
            <a:avLst/>
          </a:prstGeom>
        </p:spPr>
      </p:pic>
    </p:spTree>
    <p:extLst>
      <p:ext uri="{BB962C8B-B14F-4D97-AF65-F5344CB8AC3E}">
        <p14:creationId xmlns:p14="http://schemas.microsoft.com/office/powerpoint/2010/main" val="1337118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8F1DA978-2FF0-4E09-976F-91C6D4AA5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0619" y="381383"/>
            <a:ext cx="6858000" cy="6095233"/>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25488" y="125488"/>
            <a:ext cx="6346209" cy="6095235"/>
          </a:xfrm>
          <a:prstGeom prst="rect">
            <a:avLst/>
          </a:prstGeom>
          <a:gradFill>
            <a:gsLst>
              <a:gs pos="0">
                <a:schemeClr val="accent5">
                  <a:lumMod val="60000"/>
                  <a:lumOff val="40000"/>
                  <a:alpha val="0"/>
                </a:schemeClr>
              </a:gs>
              <a:gs pos="99000">
                <a:schemeClr val="accent2">
                  <a:alpha val="9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8104" y="2550870"/>
            <a:ext cx="2501979" cy="6112279"/>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9BBB12-9455-421B-86B2-0EA775202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72450" y="728296"/>
            <a:ext cx="4808302" cy="4808302"/>
          </a:xfrm>
          <a:prstGeom prst="ellipse">
            <a:avLst/>
          </a:pr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932357" y="1476062"/>
            <a:ext cx="4688488" cy="3232560"/>
          </a:xfrm>
          <a:prstGeom prst="rect">
            <a:avLst/>
          </a:prstGeom>
        </p:spPr>
        <p:txBody>
          <a:bodyPr vert="horz" lIns="0" tIns="0" rIns="0" bIns="0" rtlCol="0" anchor="b">
            <a:normAutofit/>
          </a:bodyPr>
          <a:lstStyle/>
          <a:p>
            <a:pPr algn="ctr">
              <a:spcBef>
                <a:spcPct val="0"/>
              </a:spcBef>
              <a:spcAft>
                <a:spcPts val="600"/>
              </a:spcAft>
            </a:pPr>
            <a:r>
              <a:rPr lang="en-US" sz="6600" b="1" cap="all" spc="750" dirty="0">
                <a:solidFill>
                  <a:schemeClr val="bg1"/>
                </a:solidFill>
                <a:latin typeface="+mj-lt"/>
                <a:ea typeface="+mj-ea"/>
                <a:cs typeface="+mj-cs"/>
              </a:rPr>
              <a:t>THANK YOU</a:t>
            </a:r>
          </a:p>
        </p:txBody>
      </p:sp>
      <p:pic>
        <p:nvPicPr>
          <p:cNvPr id="2" name="Picture 1" descr="Logo&#10;&#10;Description automatically generated">
            <a:extLst>
              <a:ext uri="{FF2B5EF4-FFF2-40B4-BE49-F238E27FC236}">
                <a16:creationId xmlns:a16="http://schemas.microsoft.com/office/drawing/2014/main" id="{320AB39A-DCEC-A479-8CC8-2FBE64391D44}"/>
              </a:ext>
            </a:extLst>
          </p:cNvPr>
          <p:cNvPicPr>
            <a:picLocks noChangeAspect="1"/>
          </p:cNvPicPr>
          <p:nvPr/>
        </p:nvPicPr>
        <p:blipFill rotWithShape="1">
          <a:blip r:embed="rId2">
            <a:extLst>
              <a:ext uri="{28A0092B-C50C-407E-A947-70E740481C1C}">
                <a14:useLocalDpi xmlns:a14="http://schemas.microsoft.com/office/drawing/2010/main" val="0"/>
              </a:ext>
            </a:extLst>
          </a:blip>
          <a:srcRect l="26330" t="7995" r="34832" b="11551"/>
          <a:stretch/>
        </p:blipFill>
        <p:spPr>
          <a:xfrm>
            <a:off x="7335520" y="1317328"/>
            <a:ext cx="3616960" cy="42146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03111-7E54-C131-7B8B-F896D3EF3F3D}"/>
              </a:ext>
            </a:extLst>
          </p:cNvPr>
          <p:cNvSpPr>
            <a:spLocks noGrp="1"/>
          </p:cNvSpPr>
          <p:nvPr>
            <p:ph idx="1"/>
          </p:nvPr>
        </p:nvSpPr>
        <p:spPr>
          <a:xfrm>
            <a:off x="697138" y="696213"/>
            <a:ext cx="11351047" cy="5234508"/>
          </a:xfrm>
        </p:spPr>
        <p:txBody>
          <a:bodyPr>
            <a:noAutofit/>
          </a:bodyPr>
          <a:lstStyle/>
          <a:p>
            <a:pPr marL="0" indent="0" algn="just">
              <a:buNone/>
            </a:pPr>
            <a:r>
              <a:rPr lang="en-IN" sz="2800" b="1" u="sng" dirty="0"/>
              <a:t>For Hyderabad City:</a:t>
            </a:r>
          </a:p>
          <a:p>
            <a:pPr lvl="1" algn="just">
              <a:buBlip>
                <a:blip r:embed="rId2">
                  <a:extLst>
                    <a:ext uri="{96DAC541-7B7A-43D3-8B79-37D633B846F1}">
                      <asvg:svgBlip xmlns:asvg="http://schemas.microsoft.com/office/drawing/2016/SVG/main" r:embed="rId3"/>
                    </a:ext>
                  </a:extLst>
                </a:blip>
              </a:buBlip>
            </a:pPr>
            <a:r>
              <a:rPr lang="en-IN" sz="1800" b="1" dirty="0"/>
              <a:t>For Law &amp; Order:</a:t>
            </a:r>
            <a:r>
              <a:rPr lang="en-IN" sz="1800" dirty="0"/>
              <a:t>  Sanctioned 2 new DCP headed Zones, 11 new ACP Divisions, 11 New L&amp;O stations,</a:t>
            </a:r>
          </a:p>
          <a:p>
            <a:pPr marL="914400" lvl="2" indent="0" algn="just">
              <a:buNone/>
            </a:pPr>
            <a:r>
              <a:rPr lang="en-IN" sz="1600" dirty="0"/>
              <a:t>	</a:t>
            </a:r>
            <a:r>
              <a:rPr lang="en-IN" dirty="0" err="1"/>
              <a:t>i</a:t>
            </a:r>
            <a:r>
              <a:rPr lang="en-IN" dirty="0"/>
              <a:t>) </a:t>
            </a:r>
            <a:r>
              <a:rPr lang="en-IN" b="1" dirty="0"/>
              <a:t>2 New DCP headed Zones:</a:t>
            </a:r>
            <a:r>
              <a:rPr lang="en-IN" dirty="0"/>
              <a:t> South East &amp; South West</a:t>
            </a:r>
          </a:p>
          <a:p>
            <a:pPr marL="914400" lvl="2" indent="0" algn="just">
              <a:buNone/>
            </a:pPr>
            <a:endParaRPr lang="en-IN" sz="1600" dirty="0"/>
          </a:p>
          <a:p>
            <a:pPr marL="1828800" lvl="4" indent="0" algn="just">
              <a:buNone/>
            </a:pPr>
            <a:r>
              <a:rPr lang="en-IN" sz="1800" b="1" dirty="0"/>
              <a:t>ii) 11 New ACP Divisions: </a:t>
            </a:r>
            <a:r>
              <a:rPr lang="en-IN" sz="1800" dirty="0"/>
              <a:t>Gandhi Nagar, </a:t>
            </a:r>
            <a:r>
              <a:rPr lang="en-IN" sz="1800" dirty="0" err="1"/>
              <a:t>Chilkalguda</a:t>
            </a:r>
            <a:r>
              <a:rPr lang="en-IN" sz="1800" dirty="0"/>
              <a:t>, Osmania University, 	 			                	</a:t>
            </a:r>
            <a:r>
              <a:rPr lang="en-IN" sz="1800" dirty="0" err="1"/>
              <a:t>Tirumalgherry</a:t>
            </a:r>
            <a:r>
              <a:rPr lang="en-IN" sz="1800" dirty="0"/>
              <a:t>, Chandrayangutta, Saidabad, Golconda,   					</a:t>
            </a:r>
            <a:r>
              <a:rPr lang="en-IN" sz="1800" dirty="0" err="1"/>
              <a:t>Kulsumpura</a:t>
            </a:r>
            <a:r>
              <a:rPr lang="en-IN" sz="1800" dirty="0"/>
              <a:t>, Chatrinaka, Jubilee Hills, SR Nagar</a:t>
            </a:r>
          </a:p>
          <a:p>
            <a:pPr marL="1828800" lvl="4" indent="0" algn="just">
              <a:buNone/>
            </a:pPr>
            <a:endParaRPr lang="en-IN" sz="1800" dirty="0"/>
          </a:p>
          <a:p>
            <a:pPr marL="1828800" lvl="4" indent="0" algn="just">
              <a:buNone/>
            </a:pPr>
            <a:r>
              <a:rPr lang="en-IN" sz="1800" b="1" dirty="0"/>
              <a:t>iii) 11 New Police Stations: </a:t>
            </a:r>
            <a:r>
              <a:rPr lang="en-IN" sz="1800" dirty="0" err="1"/>
              <a:t>Domalguda</a:t>
            </a:r>
            <a:r>
              <a:rPr lang="en-IN" sz="1800" dirty="0"/>
              <a:t>, Secretariat, Khairtabad, </a:t>
            </a:r>
            <a:r>
              <a:rPr lang="en-IN" sz="1800" dirty="0" err="1"/>
              <a:t>Warasiguda</a:t>
            </a:r>
            <a:r>
              <a:rPr lang="en-IN" sz="1800" dirty="0"/>
              <a:t>, </a:t>
            </a:r>
            <a:r>
              <a:rPr lang="en-IN" sz="1800" dirty="0" err="1"/>
              <a:t>Bandlaguda</a:t>
            </a:r>
            <a:r>
              <a:rPr lang="en-IN" sz="1800" dirty="0"/>
              <a:t>, </a:t>
            </a:r>
          </a:p>
          <a:p>
            <a:pPr marL="1828800" lvl="4" indent="0" algn="just">
              <a:buNone/>
            </a:pPr>
            <a:r>
              <a:rPr lang="en-IN" sz="1800" dirty="0"/>
              <a:t>                                               IS </a:t>
            </a:r>
            <a:r>
              <a:rPr lang="en-IN" sz="1800" dirty="0" err="1"/>
              <a:t>Sadan</a:t>
            </a:r>
            <a:r>
              <a:rPr lang="en-IN" sz="1800" dirty="0"/>
              <a:t>, </a:t>
            </a:r>
            <a:r>
              <a:rPr lang="en-IN" sz="1800" dirty="0" err="1"/>
              <a:t>Gudimalkapur</a:t>
            </a:r>
            <a:r>
              <a:rPr lang="en-IN" sz="1800" dirty="0"/>
              <a:t>, Film Nagar, </a:t>
            </a:r>
            <a:r>
              <a:rPr lang="en-IN" sz="1800" dirty="0" err="1"/>
              <a:t>Masab</a:t>
            </a:r>
            <a:r>
              <a:rPr lang="en-IN" sz="1800" dirty="0"/>
              <a:t> Tank, </a:t>
            </a:r>
          </a:p>
          <a:p>
            <a:pPr marL="1828800" lvl="4" indent="0" algn="just">
              <a:buNone/>
            </a:pPr>
            <a:r>
              <a:rPr lang="en-IN" sz="1800" dirty="0"/>
              <a:t>			    Madhura Nagar, Borabanda.</a:t>
            </a:r>
          </a:p>
          <a:p>
            <a:pPr lvl="1" algn="just">
              <a:buBlip>
                <a:blip r:embed="rId2">
                  <a:extLst>
                    <a:ext uri="{96DAC541-7B7A-43D3-8B79-37D633B846F1}">
                      <asvg:svgBlip xmlns:asvg="http://schemas.microsoft.com/office/drawing/2016/SVG/main" r:embed="rId3"/>
                    </a:ext>
                  </a:extLst>
                </a:blip>
              </a:buBlip>
            </a:pPr>
            <a:endParaRPr lang="en-IN" sz="1800" dirty="0"/>
          </a:p>
          <a:p>
            <a:pPr lvl="1" algn="just">
              <a:buBlip>
                <a:blip r:embed="rId2">
                  <a:extLst>
                    <a:ext uri="{96DAC541-7B7A-43D3-8B79-37D633B846F1}">
                      <asvg:svgBlip xmlns:asvg="http://schemas.microsoft.com/office/drawing/2016/SVG/main" r:embed="rId3"/>
                    </a:ext>
                  </a:extLst>
                </a:blip>
              </a:buBlip>
            </a:pPr>
            <a:endParaRPr lang="en-IN" sz="1600" b="1" dirty="0"/>
          </a:p>
        </p:txBody>
      </p:sp>
    </p:spTree>
    <p:extLst>
      <p:ext uri="{BB962C8B-B14F-4D97-AF65-F5344CB8AC3E}">
        <p14:creationId xmlns:p14="http://schemas.microsoft.com/office/powerpoint/2010/main" val="2020847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B81525-0EF9-B6BD-5956-5297F6740157}"/>
              </a:ext>
            </a:extLst>
          </p:cNvPr>
          <p:cNvSpPr>
            <a:spLocks noGrp="1"/>
          </p:cNvSpPr>
          <p:nvPr>
            <p:ph idx="1"/>
          </p:nvPr>
        </p:nvSpPr>
        <p:spPr>
          <a:xfrm>
            <a:off x="566467" y="375478"/>
            <a:ext cx="11546113" cy="5885621"/>
          </a:xfrm>
        </p:spPr>
        <p:txBody>
          <a:bodyPr>
            <a:normAutofit fontScale="77500" lnSpcReduction="20000"/>
          </a:bodyPr>
          <a:lstStyle/>
          <a:p>
            <a:pPr lvl="1" algn="just">
              <a:buFont typeface="Wingdings" panose="05000000000000000000" pitchFamily="2" charset="2"/>
              <a:buChar char="Ø"/>
            </a:pPr>
            <a:r>
              <a:rPr lang="en-IN" sz="2000" b="1" dirty="0"/>
              <a:t>Other Wings:</a:t>
            </a:r>
            <a:r>
              <a:rPr lang="en-IN" sz="2000" dirty="0"/>
              <a:t> 13 new Traffic Police Stations and 05 New Women Police stations and 1252 </a:t>
            </a:r>
            <a:r>
              <a:rPr lang="en-IN" dirty="0"/>
              <a:t>P</a:t>
            </a:r>
            <a:r>
              <a:rPr lang="en-IN" sz="2000" dirty="0"/>
              <a:t>olice      </a:t>
            </a:r>
          </a:p>
          <a:p>
            <a:pPr marL="457200" lvl="1" indent="0" algn="just">
              <a:buNone/>
            </a:pPr>
            <a:r>
              <a:rPr lang="en-IN" sz="2000" dirty="0"/>
              <a:t>                            personnel to deal with this objective of improving the Safety &amp; Security apparatus for the  </a:t>
            </a:r>
          </a:p>
          <a:p>
            <a:pPr marL="457200" lvl="1" indent="0" algn="just">
              <a:buNone/>
            </a:pPr>
            <a:r>
              <a:rPr lang="en-IN" dirty="0"/>
              <a:t>                            </a:t>
            </a:r>
            <a:r>
              <a:rPr lang="en-IN" sz="2000" dirty="0"/>
              <a:t>public.</a:t>
            </a:r>
          </a:p>
          <a:p>
            <a:pPr lvl="1" algn="just">
              <a:buFont typeface="Wingdings" panose="05000000000000000000" pitchFamily="2" charset="2"/>
              <a:buChar char="Ø"/>
            </a:pPr>
            <a:r>
              <a:rPr lang="en-IN" sz="2000" b="1" dirty="0"/>
              <a:t>For Traffic:</a:t>
            </a:r>
          </a:p>
          <a:p>
            <a:pPr marL="914400" lvl="2" indent="0" algn="just">
              <a:lnSpc>
                <a:spcPct val="170000"/>
              </a:lnSpc>
              <a:buNone/>
            </a:pPr>
            <a:r>
              <a:rPr lang="en-IN" sz="1400" b="1" dirty="0"/>
              <a:t>	</a:t>
            </a:r>
            <a:r>
              <a:rPr lang="en-IN" b="1" dirty="0" err="1"/>
              <a:t>i</a:t>
            </a:r>
            <a:r>
              <a:rPr lang="en-IN" b="1" dirty="0"/>
              <a:t>) DCP Traffic Dist.-3 (Traffic Zone)- Total traffic districts - (03)</a:t>
            </a:r>
          </a:p>
          <a:p>
            <a:pPr marL="914400" lvl="2" indent="0" algn="just">
              <a:lnSpc>
                <a:spcPct val="170000"/>
              </a:lnSpc>
              <a:buNone/>
            </a:pPr>
            <a:r>
              <a:rPr lang="en-IN" b="1" dirty="0"/>
              <a:t>	ii) ACP Traffic South East Division (New)- Total traffic divisions- 07</a:t>
            </a:r>
          </a:p>
          <a:p>
            <a:pPr marL="0" indent="0">
              <a:lnSpc>
                <a:spcPct val="170000"/>
              </a:lnSpc>
              <a:buNone/>
            </a:pPr>
            <a:r>
              <a:rPr lang="en-IN" sz="1800" b="1" dirty="0"/>
              <a:t>                            	iii) 13 New Traffic Police Stations:   </a:t>
            </a:r>
            <a:r>
              <a:rPr lang="en-US" sz="2100" dirty="0"/>
              <a:t>SR Nagar, Jubilee Hills, </a:t>
            </a:r>
            <a:r>
              <a:rPr lang="en-US" sz="2100" dirty="0" err="1"/>
              <a:t>Tolichowki</a:t>
            </a:r>
            <a:r>
              <a:rPr lang="en-US" sz="2100" dirty="0"/>
              <a:t>, </a:t>
            </a:r>
            <a:r>
              <a:rPr lang="en-US" sz="2100" dirty="0" err="1"/>
              <a:t>Langarhouse</a:t>
            </a:r>
            <a:r>
              <a:rPr lang="en-US" sz="2100" dirty="0"/>
              <a:t>, </a:t>
            </a:r>
            <a:r>
              <a:rPr lang="en-US" sz="2100" dirty="0" err="1"/>
              <a:t>Marredpally</a:t>
            </a:r>
            <a:r>
              <a:rPr lang="en-US" sz="2100" dirty="0"/>
              <a:t>,                         					     </a:t>
            </a:r>
            <a:r>
              <a:rPr lang="en-US" sz="2100" dirty="0" err="1"/>
              <a:t>Bowenpally</a:t>
            </a:r>
            <a:r>
              <a:rPr lang="en-US" sz="2100" dirty="0"/>
              <a:t>, </a:t>
            </a:r>
            <a:r>
              <a:rPr lang="en-US" sz="2100" dirty="0" err="1"/>
              <a:t>Bahadurpura</a:t>
            </a:r>
            <a:r>
              <a:rPr lang="en-US" sz="2100" dirty="0"/>
              <a:t>, Santosh Nagar, </a:t>
            </a:r>
            <a:r>
              <a:rPr lang="en-US" sz="2100" dirty="0" err="1"/>
              <a:t>Chandrayangutta</a:t>
            </a:r>
            <a:r>
              <a:rPr lang="en-US" sz="2100" dirty="0"/>
              <a:t>, 						                     </a:t>
            </a:r>
            <a:r>
              <a:rPr lang="en-US" sz="2100" dirty="0" err="1"/>
              <a:t>Amberpet</a:t>
            </a:r>
            <a:r>
              <a:rPr lang="en-US" sz="2100" dirty="0"/>
              <a:t>, </a:t>
            </a:r>
            <a:r>
              <a:rPr lang="en-US" sz="2100" dirty="0" err="1"/>
              <a:t>Nallakunta</a:t>
            </a:r>
            <a:r>
              <a:rPr lang="en-US" sz="2100" dirty="0"/>
              <a:t>, </a:t>
            </a:r>
            <a:r>
              <a:rPr lang="en-US" sz="2100" dirty="0" err="1"/>
              <a:t>Narayanguda</a:t>
            </a:r>
            <a:r>
              <a:rPr lang="en-US" sz="2100" dirty="0"/>
              <a:t>, </a:t>
            </a:r>
            <a:r>
              <a:rPr lang="en-US" sz="2100" dirty="0" err="1"/>
              <a:t>Chilkalguda</a:t>
            </a:r>
            <a:r>
              <a:rPr lang="en-US" sz="2100" dirty="0"/>
              <a:t>.</a:t>
            </a:r>
          </a:p>
          <a:p>
            <a:pPr lvl="1">
              <a:lnSpc>
                <a:spcPct val="100000"/>
              </a:lnSpc>
              <a:buFont typeface="Wingdings" panose="05000000000000000000" pitchFamily="2" charset="2"/>
              <a:buChar char="Ø"/>
            </a:pPr>
            <a:r>
              <a:rPr lang="en-IN" b="1" dirty="0"/>
              <a:t>For Women Safety: </a:t>
            </a:r>
          </a:p>
          <a:p>
            <a:pPr marL="0" indent="0">
              <a:lnSpc>
                <a:spcPct val="100000"/>
              </a:lnSpc>
              <a:buNone/>
            </a:pPr>
            <a:r>
              <a:rPr lang="en-IN" b="1" dirty="0"/>
              <a:t>                             </a:t>
            </a:r>
            <a:r>
              <a:rPr lang="en-IN" dirty="0"/>
              <a:t>5 New Women PS’s each in Central, East, West, South East, South West zones</a:t>
            </a:r>
          </a:p>
          <a:p>
            <a:pPr marL="0" indent="0">
              <a:lnSpc>
                <a:spcPct val="100000"/>
              </a:lnSpc>
              <a:buNone/>
            </a:pPr>
            <a:endParaRPr lang="en-IN" sz="600" dirty="0"/>
          </a:p>
          <a:p>
            <a:pPr lvl="1">
              <a:lnSpc>
                <a:spcPct val="100000"/>
              </a:lnSpc>
              <a:buFont typeface="Wingdings" panose="05000000000000000000" pitchFamily="2" charset="2"/>
              <a:buChar char="Ø"/>
            </a:pPr>
            <a:r>
              <a:rPr lang="en-IN" b="1" dirty="0"/>
              <a:t>Specialised Wings:</a:t>
            </a:r>
            <a:r>
              <a:rPr lang="en-IN" dirty="0"/>
              <a:t> </a:t>
            </a:r>
          </a:p>
          <a:p>
            <a:pPr marL="0" indent="0">
              <a:lnSpc>
                <a:spcPct val="100000"/>
              </a:lnSpc>
              <a:buNone/>
            </a:pPr>
            <a:r>
              <a:rPr lang="en-IN" dirty="0"/>
              <a:t>		</a:t>
            </a:r>
            <a:r>
              <a:rPr lang="en-IN" dirty="0" err="1"/>
              <a:t>i</a:t>
            </a:r>
            <a:r>
              <a:rPr lang="en-IN" dirty="0"/>
              <a:t>) Task Force-02 new units </a:t>
            </a:r>
          </a:p>
          <a:p>
            <a:pPr marL="0" indent="0">
              <a:lnSpc>
                <a:spcPct val="100000"/>
              </a:lnSpc>
              <a:buNone/>
            </a:pPr>
            <a:r>
              <a:rPr lang="en-IN" dirty="0"/>
              <a:t>                          	ii) IT Cell-01 unit </a:t>
            </a:r>
          </a:p>
          <a:p>
            <a:pPr marL="0" indent="0">
              <a:lnSpc>
                <a:spcPct val="100000"/>
              </a:lnSpc>
              <a:buNone/>
            </a:pPr>
            <a:r>
              <a:rPr lang="en-IN" dirty="0"/>
              <a:t>                          	iii) Hyderabad Narcotic Enforcement Wing (H-NEW) -01 Unit</a:t>
            </a:r>
          </a:p>
          <a:p>
            <a:pPr marL="0" indent="0">
              <a:lnSpc>
                <a:spcPct val="100000"/>
              </a:lnSpc>
              <a:buNone/>
            </a:pPr>
            <a:r>
              <a:rPr lang="en-IN" dirty="0"/>
              <a:t>                          	iv) Cyber Crime-01 Unit </a:t>
            </a:r>
          </a:p>
          <a:p>
            <a:pPr marL="0" indent="0">
              <a:lnSpc>
                <a:spcPct val="100000"/>
              </a:lnSpc>
              <a:buNone/>
            </a:pPr>
            <a:r>
              <a:rPr lang="en-IN" dirty="0"/>
              <a:t>                          	v) New Secretariat Security-01 Unit</a:t>
            </a:r>
          </a:p>
          <a:p>
            <a:pPr marL="0" indent="0">
              <a:lnSpc>
                <a:spcPct val="100000"/>
              </a:lnSpc>
              <a:buNone/>
            </a:pPr>
            <a:endParaRPr lang="en-IN" dirty="0"/>
          </a:p>
        </p:txBody>
      </p:sp>
    </p:spTree>
    <p:extLst>
      <p:ext uri="{BB962C8B-B14F-4D97-AF65-F5344CB8AC3E}">
        <p14:creationId xmlns:p14="http://schemas.microsoft.com/office/powerpoint/2010/main" val="1970764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0738055-C90F-0C26-3CA8-530080F30301}"/>
              </a:ext>
            </a:extLst>
          </p:cNvPr>
          <p:cNvSpPr txBox="1">
            <a:spLocks/>
          </p:cNvSpPr>
          <p:nvPr/>
        </p:nvSpPr>
        <p:spPr>
          <a:xfrm>
            <a:off x="797560" y="788127"/>
            <a:ext cx="10596880" cy="5039360"/>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Blip>
                <a:blip r:embed="rId2">
                  <a:extLst>
                    <a:ext uri="{96DAC541-7B7A-43D3-8B79-37D633B846F1}">
                      <asvg:svgBlip xmlns:asvg="http://schemas.microsoft.com/office/drawing/2016/SVG/main" r:embed="rId3"/>
                    </a:ext>
                  </a:extLst>
                </a:blip>
              </a:buBlip>
            </a:pPr>
            <a:r>
              <a:rPr lang="en-US" sz="2400" dirty="0"/>
              <a:t>Reorganization Committee had officers with 3 decades of experiences in Hyderabad City Police.</a:t>
            </a:r>
          </a:p>
          <a:p>
            <a:pPr marL="0" indent="0">
              <a:lnSpc>
                <a:spcPct val="100000"/>
              </a:lnSpc>
              <a:buNone/>
            </a:pPr>
            <a:endParaRPr lang="en-US" sz="800" dirty="0"/>
          </a:p>
          <a:p>
            <a:pPr lvl="2" algn="just">
              <a:lnSpc>
                <a:spcPct val="100000"/>
              </a:lnSpc>
              <a:buFont typeface="Wingdings" panose="05000000000000000000" pitchFamily="2" charset="2"/>
              <a:buChar char="Ø"/>
            </a:pPr>
            <a:r>
              <a:rPr lang="en-IN" dirty="0"/>
              <a:t>Sri Iqbal Siddiqui, Addl. DCP, WZ, </a:t>
            </a:r>
          </a:p>
          <a:p>
            <a:pPr lvl="2" algn="just">
              <a:lnSpc>
                <a:spcPct val="100000"/>
              </a:lnSpc>
              <a:buFont typeface="Wingdings" panose="05000000000000000000" pitchFamily="2" charset="2"/>
              <a:buChar char="Ø"/>
            </a:pPr>
            <a:r>
              <a:rPr lang="en-IN" dirty="0"/>
              <a:t>Sri M. Srinivas Rao, Addl. DCP, CTC,              </a:t>
            </a:r>
          </a:p>
          <a:p>
            <a:pPr lvl="2" algn="just">
              <a:lnSpc>
                <a:spcPct val="100000"/>
              </a:lnSpc>
              <a:buFont typeface="Wingdings" panose="05000000000000000000" pitchFamily="2" charset="2"/>
              <a:buChar char="Ø"/>
            </a:pPr>
            <a:r>
              <a:rPr lang="en-IN" dirty="0"/>
              <a:t>Sri. M. Sudarshan, ACP, Banjara Hills, </a:t>
            </a:r>
          </a:p>
          <a:p>
            <a:pPr lvl="2" algn="just">
              <a:lnSpc>
                <a:spcPct val="100000"/>
              </a:lnSpc>
              <a:buFont typeface="Wingdings" panose="05000000000000000000" pitchFamily="2" charset="2"/>
              <a:buChar char="Ø"/>
            </a:pPr>
            <a:r>
              <a:rPr lang="en-IN" dirty="0"/>
              <a:t>Sri </a:t>
            </a:r>
            <a:r>
              <a:rPr lang="en-IN" dirty="0" err="1"/>
              <a:t>J.Narsaiah</a:t>
            </a:r>
            <a:r>
              <a:rPr lang="en-IN" dirty="0"/>
              <a:t>, ACP, North Zone, SB,                       </a:t>
            </a:r>
          </a:p>
          <a:p>
            <a:pPr lvl="2" algn="just">
              <a:lnSpc>
                <a:spcPct val="100000"/>
              </a:lnSpc>
              <a:buFont typeface="Wingdings" panose="05000000000000000000" pitchFamily="2" charset="2"/>
              <a:buChar char="Ø"/>
            </a:pPr>
            <a:r>
              <a:rPr lang="en-IN" dirty="0"/>
              <a:t>Sri </a:t>
            </a:r>
            <a:r>
              <a:rPr lang="en-IN" dirty="0" err="1"/>
              <a:t>Ch.Y.Srinivas</a:t>
            </a:r>
            <a:r>
              <a:rPr lang="en-IN" dirty="0"/>
              <a:t> Kumar, ACP, CTC, </a:t>
            </a:r>
          </a:p>
          <a:p>
            <a:pPr lvl="2" algn="just">
              <a:lnSpc>
                <a:spcPct val="100000"/>
              </a:lnSpc>
              <a:buFont typeface="Wingdings" panose="05000000000000000000" pitchFamily="2" charset="2"/>
              <a:buChar char="Ø"/>
            </a:pPr>
            <a:r>
              <a:rPr lang="en-IN" dirty="0"/>
              <a:t>Sri K. </a:t>
            </a:r>
            <a:r>
              <a:rPr lang="en-IN" dirty="0" err="1"/>
              <a:t>Narsing</a:t>
            </a:r>
            <a:r>
              <a:rPr lang="en-IN" dirty="0"/>
              <a:t> Rao, ACP, CCS, </a:t>
            </a:r>
          </a:p>
          <a:p>
            <a:pPr lvl="2" algn="just">
              <a:lnSpc>
                <a:spcPct val="100000"/>
              </a:lnSpc>
              <a:buFont typeface="Wingdings" panose="05000000000000000000" pitchFamily="2" charset="2"/>
              <a:buChar char="Ø"/>
            </a:pPr>
            <a:r>
              <a:rPr lang="en-IN" dirty="0"/>
              <a:t>Sri </a:t>
            </a:r>
            <a:r>
              <a:rPr lang="en-IN" dirty="0" err="1"/>
              <a:t>Koteshwar</a:t>
            </a:r>
            <a:r>
              <a:rPr lang="en-IN" dirty="0"/>
              <a:t> Rao, ACP, Traffic West Central, </a:t>
            </a:r>
          </a:p>
          <a:p>
            <a:pPr lvl="2" algn="just">
              <a:lnSpc>
                <a:spcPct val="100000"/>
              </a:lnSpc>
              <a:buFont typeface="Wingdings" panose="05000000000000000000" pitchFamily="2" charset="2"/>
              <a:buChar char="Ø"/>
            </a:pPr>
            <a:r>
              <a:rPr lang="en-IN" dirty="0"/>
              <a:t>Sri V. Srinivas Reddy, ACP, Traffic South, </a:t>
            </a:r>
          </a:p>
          <a:p>
            <a:pPr lvl="2" algn="just">
              <a:lnSpc>
                <a:spcPct val="100000"/>
              </a:lnSpc>
              <a:buFont typeface="Wingdings" panose="05000000000000000000" pitchFamily="2" charset="2"/>
              <a:buChar char="Ø"/>
            </a:pPr>
            <a:r>
              <a:rPr lang="en-IN" dirty="0"/>
              <a:t>Sri P. Murali Krishna, ACP, Traffic Central.</a:t>
            </a:r>
          </a:p>
          <a:p>
            <a:pPr lvl="2" algn="just">
              <a:lnSpc>
                <a:spcPct val="100000"/>
              </a:lnSpc>
              <a:buFont typeface="Wingdings" panose="05000000000000000000" pitchFamily="2" charset="2"/>
              <a:buChar char="Ø"/>
            </a:pPr>
            <a:r>
              <a:rPr lang="en-IN" dirty="0"/>
              <a:t>All </a:t>
            </a:r>
            <a:r>
              <a:rPr lang="en-IN" dirty="0" err="1"/>
              <a:t>DCsP</a:t>
            </a:r>
            <a:endParaRPr lang="en-IN" dirty="0"/>
          </a:p>
          <a:p>
            <a:pPr lvl="2" algn="just">
              <a:lnSpc>
                <a:spcPct val="100000"/>
              </a:lnSpc>
              <a:buFont typeface="Wingdings" panose="05000000000000000000" pitchFamily="2" charset="2"/>
              <a:buChar char="Ø"/>
            </a:pPr>
            <a:r>
              <a:rPr lang="en-IN" dirty="0"/>
              <a:t>All Jt. </a:t>
            </a:r>
            <a:r>
              <a:rPr lang="en-IN" dirty="0" err="1"/>
              <a:t>CsP</a:t>
            </a:r>
            <a:r>
              <a:rPr lang="en-IN" dirty="0"/>
              <a:t>/</a:t>
            </a:r>
            <a:r>
              <a:rPr lang="en-IN" dirty="0" err="1"/>
              <a:t>Addl.CsP</a:t>
            </a:r>
            <a:endParaRPr lang="en-IN" dirty="0"/>
          </a:p>
          <a:p>
            <a:pPr marL="914400" lvl="2" indent="0" algn="just">
              <a:lnSpc>
                <a:spcPct val="100000"/>
              </a:lnSpc>
              <a:buNone/>
            </a:pPr>
            <a:endParaRPr lang="en-US" sz="2200" dirty="0"/>
          </a:p>
          <a:p>
            <a:pPr>
              <a:lnSpc>
                <a:spcPct val="100000"/>
              </a:lnSpc>
              <a:buFont typeface="Arial" panose="020B0604020202020204" pitchFamily="34" charset="0"/>
              <a:buBlip>
                <a:blip r:embed="rId2">
                  <a:extLst>
                    <a:ext uri="{96DAC541-7B7A-43D3-8B79-37D633B846F1}">
                      <asvg:svgBlip xmlns:asvg="http://schemas.microsoft.com/office/drawing/2016/SVG/main" r:embed="rId3"/>
                    </a:ext>
                  </a:extLst>
                </a:blip>
              </a:buBlip>
            </a:pPr>
            <a:r>
              <a:rPr lang="en-US" sz="2400" dirty="0"/>
              <a:t>Worked for 6 months on the proposal. </a:t>
            </a:r>
          </a:p>
        </p:txBody>
      </p:sp>
      <p:sp>
        <p:nvSpPr>
          <p:cNvPr id="3" name="Right Brace 2">
            <a:extLst>
              <a:ext uri="{FF2B5EF4-FFF2-40B4-BE49-F238E27FC236}">
                <a16:creationId xmlns:a16="http://schemas.microsoft.com/office/drawing/2014/main" id="{049DFD30-443D-8D96-A502-2FD1FE5C7665}"/>
              </a:ext>
            </a:extLst>
          </p:cNvPr>
          <p:cNvSpPr/>
          <p:nvPr/>
        </p:nvSpPr>
        <p:spPr>
          <a:xfrm>
            <a:off x="6026327" y="1727207"/>
            <a:ext cx="783771" cy="3690181"/>
          </a:xfrm>
          <a:prstGeom prst="rightBrace">
            <a:avLst>
              <a:gd name="adj1" fmla="val 42100"/>
              <a:gd name="adj2" fmla="val 50000"/>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 name="TextBox 3">
            <a:extLst>
              <a:ext uri="{FF2B5EF4-FFF2-40B4-BE49-F238E27FC236}">
                <a16:creationId xmlns:a16="http://schemas.microsoft.com/office/drawing/2014/main" id="{E3AD1088-0D70-9D10-3CD9-51E6D6C946CA}"/>
              </a:ext>
            </a:extLst>
          </p:cNvPr>
          <p:cNvSpPr txBox="1"/>
          <p:nvPr/>
        </p:nvSpPr>
        <p:spPr>
          <a:xfrm>
            <a:off x="7885064" y="2953864"/>
            <a:ext cx="3110740" cy="1323439"/>
          </a:xfrm>
          <a:prstGeom prst="rect">
            <a:avLst/>
          </a:prstGeom>
          <a:noFill/>
        </p:spPr>
        <p:txBody>
          <a:bodyPr wrap="square" rtlCol="0">
            <a:spAutoFit/>
          </a:bodyPr>
          <a:lstStyle/>
          <a:p>
            <a:pPr algn="ctr"/>
            <a:r>
              <a:rPr lang="en-US" sz="2000" dirty="0"/>
              <a:t>Chaired by </a:t>
            </a:r>
          </a:p>
          <a:p>
            <a:pPr algn="ctr"/>
            <a:r>
              <a:rPr lang="en-US" sz="2000" dirty="0"/>
              <a:t>Sri C.V. Anand, IPS.,</a:t>
            </a:r>
          </a:p>
          <a:p>
            <a:pPr algn="ctr"/>
            <a:r>
              <a:rPr lang="en-US" sz="2000" dirty="0"/>
              <a:t>Commissioner of Police, Hyderabad.</a:t>
            </a:r>
            <a:endParaRPr lang="en-IN" sz="2000" dirty="0"/>
          </a:p>
        </p:txBody>
      </p:sp>
      <p:sp>
        <p:nvSpPr>
          <p:cNvPr id="5" name="TextBox 4">
            <a:extLst>
              <a:ext uri="{FF2B5EF4-FFF2-40B4-BE49-F238E27FC236}">
                <a16:creationId xmlns:a16="http://schemas.microsoft.com/office/drawing/2014/main" id="{3A26506B-3012-BD47-E78A-7F7C93B9A91D}"/>
              </a:ext>
            </a:extLst>
          </p:cNvPr>
          <p:cNvSpPr txBox="1"/>
          <p:nvPr/>
        </p:nvSpPr>
        <p:spPr>
          <a:xfrm>
            <a:off x="7273469" y="3128635"/>
            <a:ext cx="2129247" cy="584775"/>
          </a:xfrm>
          <a:prstGeom prst="rect">
            <a:avLst/>
          </a:prstGeom>
          <a:noFill/>
        </p:spPr>
        <p:txBody>
          <a:bodyPr wrap="square" rtlCol="0">
            <a:spAutoFit/>
          </a:bodyPr>
          <a:lstStyle/>
          <a:p>
            <a:r>
              <a:rPr lang="en-US" sz="3200" dirty="0"/>
              <a:t>&amp;</a:t>
            </a:r>
            <a:endParaRPr lang="en-IN" sz="3200" dirty="0"/>
          </a:p>
        </p:txBody>
      </p:sp>
    </p:spTree>
    <p:extLst>
      <p:ext uri="{BB962C8B-B14F-4D97-AF65-F5344CB8AC3E}">
        <p14:creationId xmlns:p14="http://schemas.microsoft.com/office/powerpoint/2010/main" val="2843145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BDA12-998E-FFB4-8B93-1781BB0ADE8D}"/>
              </a:ext>
            </a:extLst>
          </p:cNvPr>
          <p:cNvSpPr>
            <a:spLocks noGrp="1"/>
          </p:cNvSpPr>
          <p:nvPr>
            <p:ph type="title"/>
          </p:nvPr>
        </p:nvSpPr>
        <p:spPr>
          <a:xfrm>
            <a:off x="0" y="552255"/>
            <a:ext cx="12192000" cy="523220"/>
          </a:xfr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algn="ctr">
              <a:buFont typeface="Arial" pitchFamily="34" charset="0"/>
            </a:pPr>
            <a:r>
              <a:rPr lang="en-IN" sz="2800" spc="0" dirty="0">
                <a:solidFill>
                  <a:srgbClr val="002060"/>
                </a:solidFill>
                <a:latin typeface="Bahnschrift SemiBold" pitchFamily="34" charset="0"/>
                <a:ea typeface="+mn-ea"/>
                <a:cs typeface="+mn-cs"/>
              </a:rPr>
              <a:t>criteria for creation of new zones/divisions/ police stations</a:t>
            </a:r>
          </a:p>
        </p:txBody>
      </p:sp>
      <p:sp>
        <p:nvSpPr>
          <p:cNvPr id="3" name="Content Placeholder 2">
            <a:extLst>
              <a:ext uri="{FF2B5EF4-FFF2-40B4-BE49-F238E27FC236}">
                <a16:creationId xmlns:a16="http://schemas.microsoft.com/office/drawing/2014/main" id="{7972E068-E298-D027-5BB8-2735444942A9}"/>
              </a:ext>
            </a:extLst>
          </p:cNvPr>
          <p:cNvSpPr>
            <a:spLocks noGrp="1"/>
          </p:cNvSpPr>
          <p:nvPr>
            <p:ph idx="1"/>
          </p:nvPr>
        </p:nvSpPr>
        <p:spPr>
          <a:xfrm>
            <a:off x="975360" y="1564640"/>
            <a:ext cx="10241280" cy="4334256"/>
          </a:xfrm>
        </p:spPr>
        <p:txBody>
          <a:bodyPr>
            <a:normAutofit fontScale="85000" lnSpcReduction="10000"/>
          </a:bodyPr>
          <a:lstStyle/>
          <a:p>
            <a:pPr marL="514350" indent="-514350">
              <a:buFont typeface="+mj-lt"/>
              <a:buAutoNum type="arabicPeriod"/>
            </a:pPr>
            <a:r>
              <a:rPr lang="en-IN" sz="2400" dirty="0"/>
              <a:t>Last 35 years population has </a:t>
            </a:r>
            <a:r>
              <a:rPr lang="en-IN" sz="2400" b="1" dirty="0"/>
              <a:t>TRIPLED.</a:t>
            </a:r>
            <a:r>
              <a:rPr lang="en-IN" sz="2400" dirty="0"/>
              <a:t> Therefore, some police stations became heavy, some light.</a:t>
            </a:r>
          </a:p>
          <a:p>
            <a:pPr marL="514350" indent="-514350">
              <a:buFont typeface="+mj-lt"/>
              <a:buAutoNum type="arabicPeriod"/>
            </a:pPr>
            <a:r>
              <a:rPr lang="en-IN" sz="2400" dirty="0"/>
              <a:t>Burden of work due to Law and Order issues &amp; festival </a:t>
            </a:r>
            <a:r>
              <a:rPr lang="en-IN" sz="2400" dirty="0" err="1"/>
              <a:t>bandobusts</a:t>
            </a:r>
            <a:r>
              <a:rPr lang="en-IN" sz="2400" dirty="0"/>
              <a:t>, Communal problems, Events, VIP movements to be more evenly spaced out for more focus.</a:t>
            </a:r>
          </a:p>
          <a:p>
            <a:pPr marL="514350" indent="-514350">
              <a:buFont typeface="+mj-lt"/>
              <a:buAutoNum type="arabicPeriod"/>
            </a:pPr>
            <a:r>
              <a:rPr lang="en-IN" sz="2400" dirty="0"/>
              <a:t>Burden due to occurrence of crime – property and non property crime.</a:t>
            </a:r>
          </a:p>
          <a:p>
            <a:pPr marL="514350" indent="-514350">
              <a:buFont typeface="+mj-lt"/>
              <a:buAutoNum type="arabicPeriod"/>
            </a:pPr>
            <a:r>
              <a:rPr lang="en-IN" sz="2400" dirty="0"/>
              <a:t>Population growth in those areas, urbanisation, colonies, </a:t>
            </a:r>
            <a:r>
              <a:rPr lang="en-IN" sz="2400" dirty="0" err="1"/>
              <a:t>basthis</a:t>
            </a:r>
            <a:r>
              <a:rPr lang="en-IN" sz="2400" dirty="0"/>
              <a:t>, migration etc.</a:t>
            </a:r>
          </a:p>
          <a:p>
            <a:pPr marL="514350" indent="-514350">
              <a:buFont typeface="+mj-lt"/>
              <a:buAutoNum type="arabicPeriod"/>
            </a:pPr>
            <a:r>
              <a:rPr lang="en-IN" sz="2400" dirty="0"/>
              <a:t>Traffic problems, encroachments, VVIP and VIP movements and programmes and Events.</a:t>
            </a:r>
          </a:p>
          <a:p>
            <a:pPr marL="514350" indent="-514350">
              <a:buFont typeface="+mj-lt"/>
              <a:buAutoNum type="arabicPeriod"/>
            </a:pPr>
            <a:r>
              <a:rPr lang="en-IN" sz="2400" dirty="0"/>
              <a:t>Geography and contiguity of Borders, Markets.</a:t>
            </a:r>
          </a:p>
          <a:p>
            <a:pPr marL="514350" indent="-514350">
              <a:buFont typeface="+mj-lt"/>
              <a:buAutoNum type="arabicPeriod"/>
            </a:pPr>
            <a:r>
              <a:rPr lang="en-IN" sz="2400" dirty="0"/>
              <a:t>New infrastructure, Roads, Flyovers, Bridges, etc industrialisation.</a:t>
            </a:r>
          </a:p>
          <a:p>
            <a:pPr marL="514350" indent="-514350">
              <a:buFont typeface="+mj-lt"/>
              <a:buAutoNum type="arabicPeriod"/>
            </a:pPr>
            <a:endParaRPr lang="en-IN" sz="2400" dirty="0"/>
          </a:p>
        </p:txBody>
      </p:sp>
    </p:spTree>
    <p:extLst>
      <p:ext uri="{BB962C8B-B14F-4D97-AF65-F5344CB8AC3E}">
        <p14:creationId xmlns:p14="http://schemas.microsoft.com/office/powerpoint/2010/main" val="2801765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81A1B-AD35-69D1-4FEC-58AF3BDC7298}"/>
              </a:ext>
            </a:extLst>
          </p:cNvPr>
          <p:cNvSpPr>
            <a:spLocks noGrp="1"/>
          </p:cNvSpPr>
          <p:nvPr>
            <p:ph type="title"/>
          </p:nvPr>
        </p:nvSpPr>
        <p:spPr>
          <a:xfrm>
            <a:off x="0" y="390890"/>
            <a:ext cx="12192000" cy="523220"/>
          </a:xfr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algn="ctr">
              <a:buFont typeface="Arial" pitchFamily="34" charset="0"/>
            </a:pPr>
            <a:r>
              <a:rPr lang="en-IN" sz="2800" spc="0" dirty="0">
                <a:solidFill>
                  <a:srgbClr val="002060"/>
                </a:solidFill>
                <a:latin typeface="Bahnschrift SemiBold" pitchFamily="34" charset="0"/>
                <a:ea typeface="+mn-ea"/>
                <a:cs typeface="+mn-cs"/>
              </a:rPr>
              <a:t>Problems faced during Reorganization exercise </a:t>
            </a:r>
          </a:p>
        </p:txBody>
      </p:sp>
      <p:sp>
        <p:nvSpPr>
          <p:cNvPr id="4" name="Content Placeholder 2">
            <a:extLst>
              <a:ext uri="{FF2B5EF4-FFF2-40B4-BE49-F238E27FC236}">
                <a16:creationId xmlns:a16="http://schemas.microsoft.com/office/drawing/2014/main" id="{75C815C2-4271-2849-E978-7F2D17A49668}"/>
              </a:ext>
            </a:extLst>
          </p:cNvPr>
          <p:cNvSpPr txBox="1">
            <a:spLocks/>
          </p:cNvSpPr>
          <p:nvPr/>
        </p:nvSpPr>
        <p:spPr>
          <a:xfrm>
            <a:off x="934720" y="1127760"/>
            <a:ext cx="10596880" cy="5039360"/>
          </a:xfrm>
          <a:prstGeom prst="rect">
            <a:avLst/>
          </a:prstGeom>
        </p:spPr>
        <p:txBody>
          <a:bodyPr vert="horz" lIns="0" tIns="0" rIns="0" bIns="0" rtlCol="0">
            <a:normAutofit fontScale="925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Blip>
                <a:blip r:embed="rId2">
                  <a:extLst>
                    <a:ext uri="{96DAC541-7B7A-43D3-8B79-37D633B846F1}">
                      <asvg:svgBlip xmlns:asvg="http://schemas.microsoft.com/office/drawing/2016/SVG/main" r:embed="rId3"/>
                    </a:ext>
                  </a:extLst>
                </a:blip>
              </a:buBlip>
            </a:pPr>
            <a:r>
              <a:rPr lang="en-US" sz="2400" dirty="0"/>
              <a:t>Anomalies  in jurisdiction of certain roads, nalas, water bodies and no man’s land(s).</a:t>
            </a:r>
          </a:p>
          <a:p>
            <a:pPr>
              <a:buFont typeface="Arial" panose="020B0604020202020204" pitchFamily="34" charset="0"/>
              <a:buBlip>
                <a:blip r:embed="rId2">
                  <a:extLst>
                    <a:ext uri="{96DAC541-7B7A-43D3-8B79-37D633B846F1}">
                      <asvg:svgBlip xmlns:asvg="http://schemas.microsoft.com/office/drawing/2016/SVG/main" r:embed="rId3"/>
                    </a:ext>
                  </a:extLst>
                </a:blip>
              </a:buBlip>
            </a:pPr>
            <a:r>
              <a:rPr lang="en-US" sz="2400" dirty="0"/>
              <a:t>Bus station, Railway station, </a:t>
            </a:r>
            <a:r>
              <a:rPr lang="en-US" sz="2400" dirty="0" err="1"/>
              <a:t>etc</a:t>
            </a:r>
            <a:r>
              <a:rPr lang="en-US" sz="2400" dirty="0"/>
              <a:t> having common activities were in more than one jurisdiction.</a:t>
            </a:r>
          </a:p>
          <a:p>
            <a:pPr>
              <a:buFont typeface="Arial" panose="020B0604020202020204" pitchFamily="34" charset="0"/>
              <a:buBlip>
                <a:blip r:embed="rId2">
                  <a:extLst>
                    <a:ext uri="{96DAC541-7B7A-43D3-8B79-37D633B846F1}">
                      <asvg:svgBlip xmlns:asvg="http://schemas.microsoft.com/office/drawing/2016/SVG/main" r:embed="rId3"/>
                    </a:ext>
                  </a:extLst>
                </a:blip>
              </a:buBlip>
            </a:pPr>
            <a:r>
              <a:rPr lang="en-US" sz="2400" dirty="0"/>
              <a:t>VIP movements, Rallies coordination was a problem due to multiple jurisdictions.</a:t>
            </a:r>
          </a:p>
          <a:p>
            <a:pPr>
              <a:buFont typeface="Arial" panose="020B0604020202020204" pitchFamily="34" charset="0"/>
              <a:buBlip>
                <a:blip r:embed="rId2">
                  <a:extLst>
                    <a:ext uri="{96DAC541-7B7A-43D3-8B79-37D633B846F1}">
                      <asvg:svgBlip xmlns:asvg="http://schemas.microsoft.com/office/drawing/2016/SVG/main" r:embed="rId3"/>
                    </a:ext>
                  </a:extLst>
                </a:blip>
              </a:buBlip>
            </a:pPr>
            <a:r>
              <a:rPr lang="en-US" sz="2400" dirty="0"/>
              <a:t>Demographic and Geographic factors to bring similar activities under one Police Station/ Division/ Zone were considered.</a:t>
            </a:r>
          </a:p>
          <a:p>
            <a:pPr>
              <a:lnSpc>
                <a:spcPct val="100000"/>
              </a:lnSpc>
              <a:buFont typeface="Arial" panose="020B0604020202020204" pitchFamily="34" charset="0"/>
              <a:buBlip>
                <a:blip r:embed="rId2">
                  <a:extLst>
                    <a:ext uri="{96DAC541-7B7A-43D3-8B79-37D633B846F1}">
                      <asvg:svgBlip xmlns:asvg="http://schemas.microsoft.com/office/drawing/2016/SVG/main" r:embed="rId3"/>
                    </a:ext>
                  </a:extLst>
                </a:blip>
              </a:buBlip>
            </a:pPr>
            <a:r>
              <a:rPr lang="en-US" sz="2400" dirty="0"/>
              <a:t>The massive population growth and migration and economic developments in certain pockets had created lopsided burden of work on various Police units. </a:t>
            </a:r>
          </a:p>
          <a:p>
            <a:pPr marL="0" indent="0">
              <a:lnSpc>
                <a:spcPct val="100000"/>
              </a:lnSpc>
              <a:buNone/>
            </a:pPr>
            <a:r>
              <a:rPr lang="en-US" sz="2400" dirty="0"/>
              <a:t>   </a:t>
            </a:r>
            <a:r>
              <a:rPr lang="en-US" sz="2400" dirty="0" err="1"/>
              <a:t>Eg</a:t>
            </a:r>
            <a:r>
              <a:rPr lang="en-US" sz="2400" dirty="0"/>
              <a:t>: West Zone &amp; Central Zone.</a:t>
            </a:r>
          </a:p>
        </p:txBody>
      </p:sp>
    </p:spTree>
    <p:extLst>
      <p:ext uri="{BB962C8B-B14F-4D97-AF65-F5344CB8AC3E}">
        <p14:creationId xmlns:p14="http://schemas.microsoft.com/office/powerpoint/2010/main" val="2597215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106688-CFD5-C136-3892-085426CE898D}"/>
              </a:ext>
            </a:extLst>
          </p:cNvPr>
          <p:cNvSpPr>
            <a:spLocks noGrp="1"/>
          </p:cNvSpPr>
          <p:nvPr>
            <p:ph idx="1"/>
          </p:nvPr>
        </p:nvSpPr>
        <p:spPr>
          <a:xfrm>
            <a:off x="330200" y="207264"/>
            <a:ext cx="11741150" cy="6136386"/>
          </a:xfrm>
        </p:spPr>
        <p:txBody>
          <a:bodyPr>
            <a:normAutofit fontScale="85000" lnSpcReduction="20000"/>
          </a:bodyPr>
          <a:lstStyle/>
          <a:p>
            <a:pPr marL="0" indent="0" algn="ctr">
              <a:buNone/>
            </a:pPr>
            <a:r>
              <a:rPr lang="en-US" b="1" u="sng" dirty="0"/>
              <a:t>BOUNDARIES TAKEN INTO CONSIDERATION DURING THE EARMARKING OF THE BOUNDARIES OF POLICE STATIONS:</a:t>
            </a:r>
          </a:p>
          <a:p>
            <a:pPr>
              <a:buFont typeface="Wingdings" panose="05000000000000000000" pitchFamily="2" charset="2"/>
              <a:buChar char="Ø"/>
            </a:pPr>
            <a:r>
              <a:rPr lang="en-US" b="1" u="sng" dirty="0"/>
              <a:t>Musi River: </a:t>
            </a:r>
            <a:r>
              <a:rPr lang="en-US" dirty="0"/>
              <a:t>Where ever Musi River is dividing the boundaries of two police stations, the center of the Musi River will be the boundary and the two police stations abutting the banks of Musi River will share the Musi River equally.</a:t>
            </a:r>
          </a:p>
          <a:p>
            <a:pPr>
              <a:buFont typeface="Wingdings" panose="05000000000000000000" pitchFamily="2" charset="2"/>
              <a:buChar char="Ø"/>
            </a:pPr>
            <a:r>
              <a:rPr lang="en-US" b="1" u="sng" dirty="0"/>
              <a:t>Bridges on Musi River: </a:t>
            </a:r>
            <a:r>
              <a:rPr lang="en-US" dirty="0"/>
              <a:t>This also stands good for all the bridges on the Musi River which will be divided into half and each half shared by the respective police stations on their side</a:t>
            </a:r>
          </a:p>
          <a:p>
            <a:pPr>
              <a:buFont typeface="Wingdings" panose="05000000000000000000" pitchFamily="2" charset="2"/>
              <a:buChar char="Ø"/>
            </a:pPr>
            <a:r>
              <a:rPr lang="en-US" b="1" u="sng" dirty="0"/>
              <a:t>Water Bodies: </a:t>
            </a:r>
            <a:r>
              <a:rPr lang="en-US" dirty="0"/>
              <a:t>This also stands good for the water bodies, if any water bodies are present between two police stations, which will be divided equally by both the police stations having boundaries with the water bodies.</a:t>
            </a:r>
          </a:p>
          <a:p>
            <a:pPr>
              <a:buFont typeface="Wingdings" panose="05000000000000000000" pitchFamily="2" charset="2"/>
              <a:buChar char="Ø"/>
            </a:pPr>
            <a:r>
              <a:rPr lang="en-US" b="1" u="sng" dirty="0"/>
              <a:t>Roads with medians: </a:t>
            </a:r>
            <a:r>
              <a:rPr lang="en-US" dirty="0"/>
              <a:t>Where big roads with median are dividing the boundaries of two police stations, the median will form the boundary of the police stations and the road divided equally between both the police stations</a:t>
            </a:r>
          </a:p>
          <a:p>
            <a:pPr>
              <a:buFont typeface="Wingdings" panose="05000000000000000000" pitchFamily="2" charset="2"/>
              <a:buChar char="Ø"/>
            </a:pPr>
            <a:r>
              <a:rPr lang="en-US" b="1" u="sng" dirty="0"/>
              <a:t>Roads without medians: </a:t>
            </a:r>
            <a:r>
              <a:rPr lang="en-US" dirty="0"/>
              <a:t>Where big roads without median are dividing the boundaries of two police station, the </a:t>
            </a:r>
            <a:r>
              <a:rPr lang="en-US" dirty="0" err="1"/>
              <a:t>centre</a:t>
            </a:r>
            <a:r>
              <a:rPr lang="en-US" dirty="0"/>
              <a:t> of the road will form the boundary of the police stations and the road divided equally between both the police stations.</a:t>
            </a:r>
          </a:p>
          <a:p>
            <a:pPr>
              <a:buFont typeface="Wingdings" panose="05000000000000000000" pitchFamily="2" charset="2"/>
              <a:buChar char="Ø"/>
            </a:pPr>
            <a:r>
              <a:rPr lang="en-US" b="1" u="sng" dirty="0"/>
              <a:t>Fly overs: </a:t>
            </a:r>
            <a:r>
              <a:rPr lang="en-US" dirty="0"/>
              <a:t>Where there are fly overs running over the roads dividing the boundaries of the police stations, that portion on the fly over directly above the road will be the boundary and both the police stations will share the fly over accordingly.</a:t>
            </a:r>
          </a:p>
          <a:p>
            <a:pPr>
              <a:buFont typeface="Wingdings" panose="05000000000000000000" pitchFamily="2" charset="2"/>
              <a:buChar char="Ø"/>
            </a:pPr>
            <a:r>
              <a:rPr lang="en-US" b="1" u="sng" dirty="0"/>
              <a:t>Pillar Numbers: </a:t>
            </a:r>
            <a:r>
              <a:rPr lang="en-US" dirty="0"/>
              <a:t>The police stations shall earmark the pillar numbers where pillar numbers are available.</a:t>
            </a:r>
          </a:p>
          <a:p>
            <a:pPr>
              <a:buFont typeface="Wingdings" panose="05000000000000000000" pitchFamily="2" charset="2"/>
              <a:buChar char="Ø"/>
            </a:pPr>
            <a:r>
              <a:rPr lang="en-US" b="1" u="sng" dirty="0"/>
              <a:t>Small internal roads: </a:t>
            </a:r>
            <a:r>
              <a:rPr lang="en-US" dirty="0"/>
              <a:t>There will be some small internal roads which form part of the boundary and due to the width of the road, it may not be feasible to divide the road equally. In such situations the police stations shall share the boundary as per the original boundaries earmarked.</a:t>
            </a:r>
            <a:endParaRPr lang="en-IN" dirty="0"/>
          </a:p>
        </p:txBody>
      </p:sp>
    </p:spTree>
    <p:extLst>
      <p:ext uri="{BB962C8B-B14F-4D97-AF65-F5344CB8AC3E}">
        <p14:creationId xmlns:p14="http://schemas.microsoft.com/office/powerpoint/2010/main" val="860642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A0DEF0-FFE8-9704-A663-4974B00CFD0F}"/>
              </a:ext>
            </a:extLst>
          </p:cNvPr>
          <p:cNvSpPr>
            <a:spLocks noGrp="1"/>
          </p:cNvSpPr>
          <p:nvPr>
            <p:ph type="body" idx="1"/>
          </p:nvPr>
        </p:nvSpPr>
        <p:spPr>
          <a:xfrm>
            <a:off x="804664" y="2493935"/>
            <a:ext cx="4376870" cy="1138773"/>
          </a:xfrm>
          <a:gradFill>
            <a:gsLst>
              <a:gs pos="32000">
                <a:schemeClr val="bg1"/>
              </a:gs>
              <a:gs pos="0">
                <a:schemeClr val="accent5">
                  <a:lumMod val="75000"/>
                </a:schemeClr>
              </a:gs>
            </a:gsLst>
            <a:lin ang="2520000" scaled="0"/>
          </a:gradFill>
        </p:spPr>
        <p:txBody>
          <a:bodyPr vert="horz" wrap="square" lIns="91440" tIns="45720" rIns="91440" bIns="45720" rtlCol="0" anchor="ctr">
            <a:spAutoFit/>
          </a:bodyPr>
          <a:lstStyle/>
          <a:p>
            <a:pPr algn="ctr">
              <a:lnSpc>
                <a:spcPct val="100000"/>
              </a:lnSpc>
              <a:spcBef>
                <a:spcPct val="0"/>
              </a:spcBef>
            </a:pPr>
            <a:r>
              <a:rPr lang="en-IN" sz="2800" cap="all" dirty="0">
                <a:solidFill>
                  <a:srgbClr val="002060"/>
                </a:solidFill>
                <a:latin typeface="Bahnschrift SemiBold" pitchFamily="34" charset="0"/>
              </a:rPr>
              <a:t>Old Map of HCP (2002)</a:t>
            </a:r>
          </a:p>
          <a:p>
            <a:pPr algn="ctr">
              <a:lnSpc>
                <a:spcPct val="100000"/>
              </a:lnSpc>
              <a:spcBef>
                <a:spcPct val="0"/>
              </a:spcBef>
            </a:pPr>
            <a:r>
              <a:rPr lang="en-IN" sz="2000" cap="all" dirty="0">
                <a:solidFill>
                  <a:schemeClr val="tx1">
                    <a:lumMod val="75000"/>
                    <a:lumOff val="25000"/>
                  </a:schemeClr>
                </a:solidFill>
                <a:latin typeface="Bahnschrift SemiBold" pitchFamily="34" charset="0"/>
              </a:rPr>
              <a:t>(5 Zones, 17 Divisions, 60 police stations)</a:t>
            </a:r>
            <a:endParaRPr lang="en-IN" sz="2800" cap="all" dirty="0">
              <a:solidFill>
                <a:schemeClr val="tx1">
                  <a:lumMod val="75000"/>
                  <a:lumOff val="25000"/>
                </a:schemeClr>
              </a:solidFill>
              <a:latin typeface="Bahnschrift SemiBold" pitchFamily="34" charset="0"/>
            </a:endParaRPr>
          </a:p>
        </p:txBody>
      </p:sp>
      <p:pic>
        <p:nvPicPr>
          <p:cNvPr id="10" name="Content Placeholder 6" descr="Map&#10;&#10;Description automatically generated">
            <a:extLst>
              <a:ext uri="{FF2B5EF4-FFF2-40B4-BE49-F238E27FC236}">
                <a16:creationId xmlns:a16="http://schemas.microsoft.com/office/drawing/2014/main" id="{F79C03BF-2B9B-A257-2222-183865F05FB8}"/>
              </a:ext>
            </a:extLst>
          </p:cNvPr>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backgroundRemoval t="9580" b="95520" l="4094" r="91131">
                        <a14:foregroundMark x1="83431" y1="9580" x2="83431" y2="9580"/>
                        <a14:foregroundMark x1="4094" y1="65886" x2="4094" y2="65886"/>
                        <a14:foregroundMark x1="49123" y1="95589" x2="54094" y2="87939"/>
                        <a14:foregroundMark x1="91131" y1="55272" x2="91131" y2="55272"/>
                        <a14:foregroundMark x1="90741" y1="45486" x2="90741" y2="45486"/>
                        <a14:foregroundMark x1="86842" y1="19917" x2="86842" y2="19917"/>
                        <a14:foregroundMark x1="86452" y1="20193" x2="86452" y2="21502"/>
                      </a14:backgroundRemoval>
                    </a14:imgEffect>
                  </a14:imgLayer>
                </a14:imgProps>
              </a:ext>
              <a:ext uri="{28A0092B-C50C-407E-A947-70E740481C1C}">
                <a14:useLocalDpi xmlns:a14="http://schemas.microsoft.com/office/drawing/2010/main" val="0"/>
              </a:ext>
            </a:extLst>
          </a:blip>
          <a:stretch>
            <a:fillRect/>
          </a:stretch>
        </p:blipFill>
        <p:spPr>
          <a:xfrm>
            <a:off x="5635926" y="-373811"/>
            <a:ext cx="5055078" cy="68742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2401902"/>
      </p:ext>
    </p:extLst>
  </p:cSld>
  <p:clrMapOvr>
    <a:masterClrMapping/>
  </p:clrMapOvr>
</p:sld>
</file>

<file path=ppt/theme/theme1.xml><?xml version="1.0" encoding="utf-8"?>
<a:theme xmlns:a="http://schemas.openxmlformats.org/drawingml/2006/main" name="GradientRiseVTI">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1334</TotalTime>
  <Words>2496</Words>
  <Application>Microsoft Office PowerPoint</Application>
  <PresentationFormat>Widescreen</PresentationFormat>
  <Paragraphs>919</Paragraphs>
  <Slides>28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Bahnschrift SemiBold</vt:lpstr>
      <vt:lpstr>Calibri</vt:lpstr>
      <vt:lpstr>Century Gothic</vt:lpstr>
      <vt:lpstr>Congenial Black</vt:lpstr>
      <vt:lpstr>Gill Sans Nova</vt:lpstr>
      <vt:lpstr>Wingdings</vt:lpstr>
      <vt:lpstr>GradientRiseVTI</vt:lpstr>
      <vt:lpstr>PowerPoint Presentation</vt:lpstr>
      <vt:lpstr>Rising Population in Hyderabad /HMDA area</vt:lpstr>
      <vt:lpstr>PowerPoint Presentation</vt:lpstr>
      <vt:lpstr>PowerPoint Presentation</vt:lpstr>
      <vt:lpstr>PowerPoint Presentation</vt:lpstr>
      <vt:lpstr>criteria for creation of new zones/divisions/ police stations</vt:lpstr>
      <vt:lpstr>Problems faced during Reorganization exercise </vt:lpstr>
      <vt:lpstr>PowerPoint Presentation</vt:lpstr>
      <vt:lpstr>PowerPoint Presentation</vt:lpstr>
      <vt:lpstr>  New Map of HCP :  (7 zones, 28 divisions, 71 police stations)</vt:lpstr>
      <vt:lpstr>Categorisation of L&amp;O Police Stations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Categorisation of Traffic Police Stations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siva1plus65@gmail.com</dc:creator>
  <cp:lastModifiedBy>WEBCOP</cp:lastModifiedBy>
  <cp:revision>1259</cp:revision>
  <cp:lastPrinted>2023-05-17T13:14:41Z</cp:lastPrinted>
  <dcterms:created xsi:type="dcterms:W3CDTF">2023-02-14T01:37:25Z</dcterms:created>
  <dcterms:modified xsi:type="dcterms:W3CDTF">2023-05-26T10:56:25Z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2023-02-14T06:23:42Z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49e93b6d-8c6b-486e-b308-460ab16bb6d6</vt:lpwstr>
  </property>
  <property fmtid="{D5CDD505-2E9C-101B-9397-08002B2CF9AE}" pid="7" name="MSIP_Label_defa4170-0d19-0005-0004-bc88714345d2_ActionId">
    <vt:lpwstr>0f4da2be-0418-451f-b25c-6b338f67c821</vt:lpwstr>
  </property>
  <property fmtid="{D5CDD505-2E9C-101B-9397-08002B2CF9AE}" pid="8" name="MSIP_Label_defa4170-0d19-0005-0004-bc88714345d2_ContentBits">
    <vt:lpwstr>0</vt:lpwstr>
  </property>
</Properties>
</file>